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1"/>
  </p:notesMasterIdLst>
  <p:sldIdLst>
    <p:sldId id="256" r:id="rId2"/>
    <p:sldId id="257" r:id="rId3"/>
    <p:sldId id="258" r:id="rId4"/>
    <p:sldId id="259" r:id="rId5"/>
    <p:sldId id="260" r:id="rId6"/>
    <p:sldId id="299" r:id="rId7"/>
    <p:sldId id="300" r:id="rId8"/>
    <p:sldId id="301" r:id="rId9"/>
    <p:sldId id="302" r:id="rId10"/>
    <p:sldId id="264" r:id="rId11"/>
    <p:sldId id="261" r:id="rId12"/>
    <p:sldId id="262"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89" r:id="rId27"/>
    <p:sldId id="277" r:id="rId28"/>
    <p:sldId id="286" r:id="rId29"/>
    <p:sldId id="278" r:id="rId30"/>
    <p:sldId id="279" r:id="rId31"/>
    <p:sldId id="280" r:id="rId32"/>
    <p:sldId id="303" r:id="rId33"/>
    <p:sldId id="283" r:id="rId34"/>
    <p:sldId id="281" r:id="rId35"/>
    <p:sldId id="284" r:id="rId36"/>
    <p:sldId id="282" r:id="rId37"/>
    <p:sldId id="285" r:id="rId38"/>
    <p:sldId id="298" r:id="rId39"/>
    <p:sldId id="287" r:id="rId40"/>
    <p:sldId id="290" r:id="rId41"/>
    <p:sldId id="291" r:id="rId42"/>
    <p:sldId id="292" r:id="rId43"/>
    <p:sldId id="293" r:id="rId44"/>
    <p:sldId id="294" r:id="rId45"/>
    <p:sldId id="295" r:id="rId46"/>
    <p:sldId id="296" r:id="rId47"/>
    <p:sldId id="297" r:id="rId48"/>
    <p:sldId id="304" r:id="rId49"/>
    <p:sldId id="28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7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C4D28-FF9D-9946-B776-629DA46872D7}" type="datetimeFigureOut">
              <a:rPr lang="en-US" smtClean="0"/>
              <a:t>10/15/17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117D9-A5E0-D04F-9F81-9D634B456F30}" type="slidenum">
              <a:rPr lang="en-US" smtClean="0"/>
              <a:t>‹#›</a:t>
            </a:fld>
            <a:endParaRPr lang="en-US"/>
          </a:p>
        </p:txBody>
      </p:sp>
    </p:spTree>
    <p:extLst>
      <p:ext uri="{BB962C8B-B14F-4D97-AF65-F5344CB8AC3E}">
        <p14:creationId xmlns:p14="http://schemas.microsoft.com/office/powerpoint/2010/main" val="3257917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117D9-A5E0-D04F-9F81-9D634B456F30}" type="slidenum">
              <a:rPr lang="en-US" smtClean="0"/>
              <a:t>1</a:t>
            </a:fld>
            <a:endParaRPr lang="en-US"/>
          </a:p>
        </p:txBody>
      </p:sp>
    </p:spTree>
    <p:extLst>
      <p:ext uri="{BB962C8B-B14F-4D97-AF65-F5344CB8AC3E}">
        <p14:creationId xmlns:p14="http://schemas.microsoft.com/office/powerpoint/2010/main" val="216591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1117D9-A5E0-D04F-9F81-9D634B456F30}" type="slidenum">
              <a:rPr lang="en-US" smtClean="0"/>
              <a:t>38</a:t>
            </a:fld>
            <a:endParaRPr lang="en-US"/>
          </a:p>
        </p:txBody>
      </p:sp>
    </p:spTree>
    <p:extLst>
      <p:ext uri="{BB962C8B-B14F-4D97-AF65-F5344CB8AC3E}">
        <p14:creationId xmlns:p14="http://schemas.microsoft.com/office/powerpoint/2010/main" val="24190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117D9-A5E0-D04F-9F81-9D634B456F30}" type="slidenum">
              <a:rPr lang="en-US" smtClean="0"/>
              <a:t>49</a:t>
            </a:fld>
            <a:endParaRPr lang="en-US"/>
          </a:p>
        </p:txBody>
      </p:sp>
    </p:spTree>
    <p:extLst>
      <p:ext uri="{BB962C8B-B14F-4D97-AF65-F5344CB8AC3E}">
        <p14:creationId xmlns:p14="http://schemas.microsoft.com/office/powerpoint/2010/main" val="273597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October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October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October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October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October 15, 2017</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October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October 15,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October 15,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15,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d.com/talks/jamie_oliv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ds.od.nih.gov/Health_Information/Dietary_Reference_Intakes.asp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spinet.org/eating-healthy/foods-to-avoid/10-worst-foods" TargetMode="External"/><Relationship Id="rId3" Type="http://schemas.openxmlformats.org/officeDocument/2006/relationships/hyperlink" Target="https://cspinet.org/eating-healthy/what-eat/10-best-food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nutrition</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8617857" y="53521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34210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Nutrient groups/essential nutrients</a:t>
            </a:r>
            <a:endParaRPr lang="en-US" dirty="0"/>
          </a:p>
        </p:txBody>
      </p:sp>
      <p:sp>
        <p:nvSpPr>
          <p:cNvPr id="3" name="Content Placeholder 2"/>
          <p:cNvSpPr>
            <a:spLocks noGrp="1"/>
          </p:cNvSpPr>
          <p:nvPr>
            <p:ph idx="1"/>
          </p:nvPr>
        </p:nvSpPr>
        <p:spPr/>
        <p:txBody>
          <a:bodyPr/>
          <a:lstStyle/>
          <a:p>
            <a:r>
              <a:rPr lang="en-US" dirty="0" smtClean="0"/>
              <a:t>There are 6 nutrients that are essential to growth, reproduction, and good health. These are:</a:t>
            </a:r>
          </a:p>
          <a:p>
            <a:pPr marL="800100" lvl="1" indent="-342900">
              <a:buFont typeface="Arial"/>
              <a:buChar char="•"/>
            </a:pPr>
            <a:r>
              <a:rPr lang="en-US" dirty="0" smtClean="0"/>
              <a:t>Fats</a:t>
            </a:r>
          </a:p>
          <a:p>
            <a:pPr marL="800100" lvl="1" indent="-342900">
              <a:buFont typeface="Arial"/>
              <a:buChar char="•"/>
            </a:pPr>
            <a:r>
              <a:rPr lang="en-US" dirty="0" smtClean="0"/>
              <a:t>Protein</a:t>
            </a:r>
          </a:p>
          <a:p>
            <a:pPr marL="800100" lvl="1" indent="-342900">
              <a:buFont typeface="Arial"/>
              <a:buChar char="•"/>
            </a:pPr>
            <a:r>
              <a:rPr lang="en-US" dirty="0" smtClean="0"/>
              <a:t>Carbohydrates</a:t>
            </a:r>
          </a:p>
          <a:p>
            <a:pPr marL="800100" lvl="1" indent="-342900">
              <a:buFont typeface="Arial"/>
              <a:buChar char="•"/>
            </a:pPr>
            <a:r>
              <a:rPr lang="en-US" dirty="0" smtClean="0"/>
              <a:t>Vitamins</a:t>
            </a:r>
          </a:p>
          <a:p>
            <a:pPr marL="800100" lvl="1" indent="-342900">
              <a:buFont typeface="Arial"/>
              <a:buChar char="•"/>
            </a:pPr>
            <a:r>
              <a:rPr lang="en-US" dirty="0" smtClean="0"/>
              <a:t>Minerals</a:t>
            </a:r>
          </a:p>
          <a:p>
            <a:pPr marL="800100" lvl="1" indent="-342900">
              <a:buFont typeface="Arial"/>
              <a:buChar char="•"/>
            </a:pPr>
            <a:r>
              <a:rPr lang="en-US" dirty="0" smtClean="0"/>
              <a:t>Water</a:t>
            </a:r>
          </a:p>
        </p:txBody>
      </p:sp>
    </p:spTree>
    <p:extLst>
      <p:ext uri="{BB962C8B-B14F-4D97-AF65-F5344CB8AC3E}">
        <p14:creationId xmlns:p14="http://schemas.microsoft.com/office/powerpoint/2010/main" val="28727666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Calories &amp; macronutrients</a:t>
            </a:r>
            <a:endParaRPr lang="en-US" dirty="0"/>
          </a:p>
        </p:txBody>
      </p:sp>
      <p:sp>
        <p:nvSpPr>
          <p:cNvPr id="3" name="Content Placeholder 2"/>
          <p:cNvSpPr>
            <a:spLocks noGrp="1"/>
          </p:cNvSpPr>
          <p:nvPr>
            <p:ph idx="1"/>
          </p:nvPr>
        </p:nvSpPr>
        <p:spPr/>
        <p:txBody>
          <a:bodyPr/>
          <a:lstStyle/>
          <a:p>
            <a:r>
              <a:rPr lang="en-US" u="sng" dirty="0" smtClean="0"/>
              <a:t>Calorie</a:t>
            </a:r>
            <a:r>
              <a:rPr lang="en-US" dirty="0" smtClean="0"/>
              <a:t> (as it pertains to nutrition): a unit of energy.</a:t>
            </a:r>
          </a:p>
          <a:p>
            <a:r>
              <a:rPr lang="en-US" u="sng" dirty="0" smtClean="0"/>
              <a:t>Macronutrient</a:t>
            </a:r>
            <a:r>
              <a:rPr lang="en-US" dirty="0" smtClean="0"/>
              <a:t>: a substance required in relatively large amounts by living organisms.</a:t>
            </a:r>
          </a:p>
          <a:p>
            <a:endParaRPr lang="en-US" dirty="0"/>
          </a:p>
          <a:p>
            <a:r>
              <a:rPr lang="en-US" dirty="0" smtClean="0"/>
              <a:t>Every day, to function properly, your body needs a certain amount of energy. That energy comes from the following </a:t>
            </a:r>
            <a:r>
              <a:rPr lang="en-US" i="1" u="sng" dirty="0" smtClean="0"/>
              <a:t>macronutrients</a:t>
            </a:r>
            <a:r>
              <a:rPr lang="en-US" dirty="0" smtClean="0"/>
              <a:t>:</a:t>
            </a:r>
          </a:p>
          <a:p>
            <a:pPr marL="800100" lvl="1" indent="-342900">
              <a:buFont typeface="Arial"/>
              <a:buChar char="•"/>
            </a:pPr>
            <a:r>
              <a:rPr lang="en-US" dirty="0"/>
              <a:t>	</a:t>
            </a:r>
            <a:r>
              <a:rPr lang="en-US" dirty="0" smtClean="0"/>
              <a:t>Fat,</a:t>
            </a:r>
          </a:p>
          <a:p>
            <a:pPr marL="800100" lvl="1" indent="-342900">
              <a:buFont typeface="Arial"/>
              <a:buChar char="•"/>
            </a:pPr>
            <a:r>
              <a:rPr lang="en-US" dirty="0"/>
              <a:t>	</a:t>
            </a:r>
            <a:r>
              <a:rPr lang="en-US" dirty="0" smtClean="0"/>
              <a:t>Protein, and</a:t>
            </a:r>
          </a:p>
          <a:p>
            <a:pPr marL="800100" lvl="1" indent="-342900">
              <a:buFont typeface="Arial"/>
              <a:buChar char="•"/>
            </a:pPr>
            <a:r>
              <a:rPr lang="en-US" dirty="0"/>
              <a:t>	</a:t>
            </a:r>
            <a:r>
              <a:rPr lang="en-US" dirty="0" smtClean="0"/>
              <a:t>Carbohydrates</a:t>
            </a:r>
          </a:p>
        </p:txBody>
      </p:sp>
    </p:spTree>
    <p:extLst>
      <p:ext uri="{BB962C8B-B14F-4D97-AF65-F5344CB8AC3E}">
        <p14:creationId xmlns:p14="http://schemas.microsoft.com/office/powerpoint/2010/main" val="3449331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micronutrients</a:t>
            </a:r>
            <a:endParaRPr lang="en-US" dirty="0"/>
          </a:p>
        </p:txBody>
      </p:sp>
      <p:sp>
        <p:nvSpPr>
          <p:cNvPr id="3" name="Content Placeholder 2"/>
          <p:cNvSpPr>
            <a:spLocks noGrp="1"/>
          </p:cNvSpPr>
          <p:nvPr>
            <p:ph idx="1"/>
          </p:nvPr>
        </p:nvSpPr>
        <p:spPr/>
        <p:txBody>
          <a:bodyPr/>
          <a:lstStyle/>
          <a:p>
            <a:r>
              <a:rPr lang="en-US" u="sng" dirty="0" smtClean="0"/>
              <a:t>Micronutrients</a:t>
            </a:r>
            <a:r>
              <a:rPr lang="en-US" dirty="0" smtClean="0"/>
              <a:t>: Substances required in trace or smaller amounts for the normal growth and development of living organisms.</a:t>
            </a:r>
          </a:p>
          <a:p>
            <a:endParaRPr lang="en-US" dirty="0" smtClean="0"/>
          </a:p>
          <a:p>
            <a:r>
              <a:rPr lang="en-US" dirty="0" smtClean="0"/>
              <a:t>Vitamins and Minerals</a:t>
            </a:r>
            <a:endParaRPr lang="en-US" dirty="0"/>
          </a:p>
        </p:txBody>
      </p:sp>
      <p:pic>
        <p:nvPicPr>
          <p:cNvPr id="4" name="Picture 3" descr="minera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087" y="3789362"/>
            <a:ext cx="3683000" cy="2209800"/>
          </a:xfrm>
          <a:prstGeom prst="rect">
            <a:avLst/>
          </a:prstGeom>
        </p:spPr>
      </p:pic>
      <p:pic>
        <p:nvPicPr>
          <p:cNvPr id="5" name="Picture 4" descr="vitami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7" y="3979862"/>
            <a:ext cx="4038600" cy="2019300"/>
          </a:xfrm>
          <a:prstGeom prst="rect">
            <a:avLst/>
          </a:prstGeom>
        </p:spPr>
      </p:pic>
    </p:spTree>
    <p:extLst>
      <p:ext uri="{BB962C8B-B14F-4D97-AF65-F5344CB8AC3E}">
        <p14:creationId xmlns:p14="http://schemas.microsoft.com/office/powerpoint/2010/main" val="21081743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dirty="0" smtClean="0"/>
              <a:t>Water! (Which I guess technically could be a macronutrient</a:t>
            </a:r>
            <a:r>
              <a:rPr lang="mr-IN" dirty="0" smtClean="0"/>
              <a:t>…</a:t>
            </a:r>
            <a:r>
              <a:rPr lang="en-US" dirty="0" smtClean="0"/>
              <a:t>)</a:t>
            </a:r>
            <a:endParaRPr lang="en-US" dirty="0"/>
          </a:p>
        </p:txBody>
      </p:sp>
      <p:pic>
        <p:nvPicPr>
          <p:cNvPr id="6" name="Picture 5" descr="drinking-water-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840" y="2594428"/>
            <a:ext cx="4937760" cy="3291840"/>
          </a:xfrm>
          <a:prstGeom prst="rect">
            <a:avLst/>
          </a:prstGeom>
        </p:spPr>
      </p:pic>
    </p:spTree>
    <p:extLst>
      <p:ext uri="{BB962C8B-B14F-4D97-AF65-F5344CB8AC3E}">
        <p14:creationId xmlns:p14="http://schemas.microsoft.com/office/powerpoint/2010/main" val="32904684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Healthy fats are an important part of a healthy diet.</a:t>
            </a:r>
          </a:p>
          <a:p>
            <a:pPr marL="800100" lvl="1" indent="-342900">
              <a:buFont typeface="Arial"/>
              <a:buChar char="•"/>
            </a:pPr>
            <a:r>
              <a:rPr lang="en-US" dirty="0" smtClean="0"/>
              <a:t>Fats help your body with: vitamin and mineral absorption, blood clotting, building cells, muscle movement, and improving brain function.</a:t>
            </a:r>
          </a:p>
          <a:p>
            <a:endParaRPr lang="en-US" dirty="0"/>
          </a:p>
          <a:p>
            <a:pPr marL="342900" indent="-342900">
              <a:buFont typeface="Arial"/>
              <a:buChar char="•"/>
            </a:pPr>
            <a:r>
              <a:rPr lang="en-US" dirty="0" smtClean="0"/>
              <a:t>20-30% of your daily calorie intake should come from fats.</a:t>
            </a:r>
          </a:p>
          <a:p>
            <a:endParaRPr lang="en-US" dirty="0"/>
          </a:p>
          <a:p>
            <a:pPr marL="342900" indent="-342900">
              <a:buFont typeface="Arial"/>
              <a:buChar char="•"/>
            </a:pPr>
            <a:r>
              <a:rPr lang="en-US" dirty="0" smtClean="0"/>
              <a:t>Fats are powerful anti-inflammatories, and may lower your risk of arthritis, cancer, and Alzheimer’s disease. </a:t>
            </a:r>
            <a:endParaRPr lang="en-US" dirty="0"/>
          </a:p>
        </p:txBody>
      </p:sp>
    </p:spTree>
    <p:extLst>
      <p:ext uri="{BB962C8B-B14F-4D97-AF65-F5344CB8AC3E}">
        <p14:creationId xmlns:p14="http://schemas.microsoft.com/office/powerpoint/2010/main" val="14762259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 cont.</a:t>
            </a:r>
            <a:endParaRPr lang="en-US" dirty="0"/>
          </a:p>
        </p:txBody>
      </p:sp>
      <p:sp>
        <p:nvSpPr>
          <p:cNvPr id="3" name="Content Placeholder 2"/>
          <p:cNvSpPr>
            <a:spLocks noGrp="1"/>
          </p:cNvSpPr>
          <p:nvPr>
            <p:ph idx="1"/>
          </p:nvPr>
        </p:nvSpPr>
        <p:spPr/>
        <p:txBody>
          <a:bodyPr/>
          <a:lstStyle/>
          <a:p>
            <a:r>
              <a:rPr lang="en-US" dirty="0" smtClean="0"/>
              <a:t>Healthy sources of fats include: </a:t>
            </a:r>
          </a:p>
          <a:p>
            <a:pPr marL="800100" lvl="1" indent="-342900">
              <a:buFont typeface="Arial"/>
              <a:buChar char="•"/>
            </a:pPr>
            <a:r>
              <a:rPr lang="en-US" dirty="0" smtClean="0"/>
              <a:t>Unsaturated Fats: Omega-3 and Omega-6 fatty acids; which can be found in </a:t>
            </a:r>
            <a:r>
              <a:rPr lang="en-US" u="sng" dirty="0" smtClean="0"/>
              <a:t>nuts</a:t>
            </a:r>
            <a:r>
              <a:rPr lang="en-US" dirty="0" smtClean="0"/>
              <a:t>, </a:t>
            </a:r>
            <a:r>
              <a:rPr lang="en-US" u="sng" dirty="0" smtClean="0"/>
              <a:t>seeds</a:t>
            </a:r>
            <a:r>
              <a:rPr lang="en-US" dirty="0" smtClean="0"/>
              <a:t>, </a:t>
            </a:r>
            <a:r>
              <a:rPr lang="en-US" u="sng" dirty="0" smtClean="0"/>
              <a:t>fish</a:t>
            </a:r>
            <a:r>
              <a:rPr lang="en-US" dirty="0" smtClean="0"/>
              <a:t>, and </a:t>
            </a:r>
            <a:r>
              <a:rPr lang="en-US" u="sng" dirty="0" smtClean="0"/>
              <a:t>healthy</a:t>
            </a:r>
            <a:r>
              <a:rPr lang="en-US" dirty="0" smtClean="0"/>
              <a:t> </a:t>
            </a:r>
            <a:r>
              <a:rPr lang="en-US" u="sng" dirty="0" smtClean="0"/>
              <a:t>vegetable oils</a:t>
            </a:r>
            <a:r>
              <a:rPr lang="en-US" dirty="0" smtClean="0"/>
              <a:t> (i.e. olive, sunflower, and canola).</a:t>
            </a:r>
          </a:p>
          <a:p>
            <a:pPr marL="800100" lvl="1" indent="-342900">
              <a:buFont typeface="Arial"/>
              <a:buChar char="•"/>
            </a:pPr>
            <a:r>
              <a:rPr lang="en-US" dirty="0" smtClean="0"/>
              <a:t>Saturated Fats: should be limited (i.e. butter, cheese, red meat, and ice cream) and Trans Fats should be avoided.</a:t>
            </a:r>
          </a:p>
          <a:p>
            <a:endParaRPr lang="en-US" dirty="0"/>
          </a:p>
        </p:txBody>
      </p:sp>
      <p:pic>
        <p:nvPicPr>
          <p:cNvPr id="4" name="Picture 3" descr="fa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6" y="3882105"/>
            <a:ext cx="5007429" cy="2812815"/>
          </a:xfrm>
          <a:prstGeom prst="rect">
            <a:avLst/>
          </a:prstGeom>
        </p:spPr>
      </p:pic>
    </p:spTree>
    <p:extLst>
      <p:ext uri="{BB962C8B-B14F-4D97-AF65-F5344CB8AC3E}">
        <p14:creationId xmlns:p14="http://schemas.microsoft.com/office/powerpoint/2010/main" val="3500951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Protein provides building blocks for your body (and not just muscle!). Every cell, from bone, to skin, to hair, contains protein.</a:t>
            </a:r>
          </a:p>
          <a:p>
            <a:endParaRPr lang="en-US" dirty="0"/>
          </a:p>
          <a:p>
            <a:pPr marL="342900" indent="-342900">
              <a:buFont typeface="Arial"/>
              <a:buChar char="•"/>
            </a:pPr>
            <a:r>
              <a:rPr lang="en-US" dirty="0" smtClean="0"/>
              <a:t>Protein is used primarily for growth, health, and body maintenance. Hormones and antibodies are made of protein. Protein is not used to fuel the body unless necessary (i.e. when in starvation mode). </a:t>
            </a:r>
          </a:p>
          <a:p>
            <a:endParaRPr lang="en-US" dirty="0"/>
          </a:p>
        </p:txBody>
      </p:sp>
    </p:spTree>
    <p:extLst>
      <p:ext uri="{BB962C8B-B14F-4D97-AF65-F5344CB8AC3E}">
        <p14:creationId xmlns:p14="http://schemas.microsoft.com/office/powerpoint/2010/main" val="30939141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a:t>
            </a:r>
            <a:endParaRPr lang="en-US" dirty="0"/>
          </a:p>
        </p:txBody>
      </p:sp>
      <p:sp>
        <p:nvSpPr>
          <p:cNvPr id="3" name="Content Placeholder 2"/>
          <p:cNvSpPr>
            <a:spLocks noGrp="1"/>
          </p:cNvSpPr>
          <p:nvPr>
            <p:ph idx="1"/>
          </p:nvPr>
        </p:nvSpPr>
        <p:spPr/>
        <p:txBody>
          <a:bodyPr/>
          <a:lstStyle/>
          <a:p>
            <a:r>
              <a:rPr lang="en-US" dirty="0" smtClean="0"/>
              <a:t>When proteins are digested or broken down, amino acids are left. There are two types of amino acids: Essential and Non Essential. </a:t>
            </a:r>
          </a:p>
          <a:p>
            <a:endParaRPr lang="en-US" dirty="0"/>
          </a:p>
          <a:p>
            <a:pPr marL="800100" lvl="1" indent="-342900">
              <a:buFont typeface="Arial"/>
              <a:buChar char="•"/>
            </a:pPr>
            <a:r>
              <a:rPr lang="en-US" u="sng" dirty="0" smtClean="0"/>
              <a:t>Essential</a:t>
            </a:r>
            <a:r>
              <a:rPr lang="en-US" dirty="0" smtClean="0"/>
              <a:t>: Essential amino acids cannot be made by the body, and therefore need to come from food.</a:t>
            </a:r>
          </a:p>
          <a:p>
            <a:endParaRPr lang="en-US" dirty="0"/>
          </a:p>
          <a:p>
            <a:pPr marL="800100" lvl="1" indent="-342900">
              <a:buFont typeface="Arial"/>
              <a:buChar char="•"/>
            </a:pPr>
            <a:r>
              <a:rPr lang="en-US" u="sng" dirty="0" smtClean="0"/>
              <a:t>Non Essential</a:t>
            </a:r>
            <a:r>
              <a:rPr lang="en-US" dirty="0" smtClean="0"/>
              <a:t>: Non essential means our bodies can produce amino acids, even if we do not get them from food.</a:t>
            </a:r>
          </a:p>
        </p:txBody>
      </p:sp>
    </p:spTree>
    <p:extLst>
      <p:ext uri="{BB962C8B-B14F-4D97-AF65-F5344CB8AC3E}">
        <p14:creationId xmlns:p14="http://schemas.microsoft.com/office/powerpoint/2010/main" val="40032135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cont.</a:t>
            </a:r>
            <a:endParaRPr lang="en-US" dirty="0"/>
          </a:p>
        </p:txBody>
      </p:sp>
      <p:sp>
        <p:nvSpPr>
          <p:cNvPr id="3" name="Content Placeholder 2"/>
          <p:cNvSpPr>
            <a:spLocks noGrp="1"/>
          </p:cNvSpPr>
          <p:nvPr>
            <p:ph idx="1"/>
          </p:nvPr>
        </p:nvSpPr>
        <p:spPr/>
        <p:txBody>
          <a:bodyPr/>
          <a:lstStyle/>
          <a:p>
            <a:r>
              <a:rPr lang="en-US" dirty="0" smtClean="0"/>
              <a:t>Healthy sources of protein include:</a:t>
            </a:r>
          </a:p>
          <a:p>
            <a:pPr marL="800100" lvl="1" indent="-342900">
              <a:buFont typeface="Arial"/>
              <a:buChar char="•"/>
            </a:pPr>
            <a:r>
              <a:rPr lang="en-US" dirty="0" smtClean="0"/>
              <a:t>Meat</a:t>
            </a:r>
          </a:p>
          <a:p>
            <a:pPr marL="800100" lvl="1" indent="-342900">
              <a:buFont typeface="Arial"/>
              <a:buChar char="•"/>
            </a:pPr>
            <a:r>
              <a:rPr lang="en-US" dirty="0" smtClean="0"/>
              <a:t>Fish</a:t>
            </a:r>
          </a:p>
          <a:p>
            <a:pPr marL="800100" lvl="1" indent="-342900">
              <a:buFont typeface="Arial"/>
              <a:buChar char="•"/>
            </a:pPr>
            <a:r>
              <a:rPr lang="en-US" dirty="0" smtClean="0"/>
              <a:t>Eggs</a:t>
            </a:r>
          </a:p>
          <a:p>
            <a:pPr marL="800100" lvl="1" indent="-342900">
              <a:buFont typeface="Arial"/>
              <a:buChar char="•"/>
            </a:pPr>
            <a:r>
              <a:rPr lang="en-US" dirty="0" smtClean="0"/>
              <a:t>Beans</a:t>
            </a:r>
          </a:p>
          <a:p>
            <a:pPr marL="800100" lvl="1" indent="-342900">
              <a:buFont typeface="Arial"/>
              <a:buChar char="•"/>
            </a:pPr>
            <a:r>
              <a:rPr lang="en-US" dirty="0" smtClean="0"/>
              <a:t>Soy</a:t>
            </a:r>
          </a:p>
          <a:p>
            <a:pPr marL="800100" lvl="1" indent="-342900">
              <a:buFont typeface="Arial"/>
              <a:buChar char="•"/>
            </a:pPr>
            <a:r>
              <a:rPr lang="en-US" dirty="0" smtClean="0"/>
              <a:t>Nuts</a:t>
            </a:r>
          </a:p>
        </p:txBody>
      </p:sp>
      <p:pic>
        <p:nvPicPr>
          <p:cNvPr id="4" name="Picture 3" descr="prote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568" y="3414310"/>
            <a:ext cx="5678714" cy="3189895"/>
          </a:xfrm>
          <a:prstGeom prst="rect">
            <a:avLst/>
          </a:prstGeom>
        </p:spPr>
      </p:pic>
      <p:sp>
        <p:nvSpPr>
          <p:cNvPr id="5" name="TextBox 4"/>
          <p:cNvSpPr txBox="1"/>
          <p:nvPr/>
        </p:nvSpPr>
        <p:spPr>
          <a:xfrm>
            <a:off x="402771" y="4644571"/>
            <a:ext cx="2536368" cy="2308324"/>
          </a:xfrm>
          <a:prstGeom prst="rect">
            <a:avLst/>
          </a:prstGeom>
          <a:noFill/>
        </p:spPr>
        <p:txBody>
          <a:bodyPr wrap="square" rtlCol="0">
            <a:spAutoFit/>
          </a:bodyPr>
          <a:lstStyle/>
          <a:p>
            <a:pPr marL="0" lvl="2"/>
            <a:r>
              <a:rPr lang="en-US" dirty="0"/>
              <a:t>Males need about 56 grams of protein per day; Females need about 46 grams per day. This can vary based on your age </a:t>
            </a:r>
            <a:endParaRPr lang="en-US" dirty="0" smtClean="0"/>
          </a:p>
          <a:p>
            <a:pPr marL="0" lvl="2"/>
            <a:r>
              <a:rPr lang="en-US" dirty="0" smtClean="0"/>
              <a:t>and </a:t>
            </a:r>
            <a:r>
              <a:rPr lang="en-US" dirty="0"/>
              <a:t>activity level.</a:t>
            </a:r>
          </a:p>
          <a:p>
            <a:endParaRPr lang="en-US" dirty="0"/>
          </a:p>
        </p:txBody>
      </p:sp>
    </p:spTree>
    <p:extLst>
      <p:ext uri="{BB962C8B-B14F-4D97-AF65-F5344CB8AC3E}">
        <p14:creationId xmlns:p14="http://schemas.microsoft.com/office/powerpoint/2010/main" val="35735987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Don’t let the low carb craze (i.e. </a:t>
            </a:r>
            <a:r>
              <a:rPr lang="en-US" dirty="0" err="1" smtClean="0"/>
              <a:t>keto</a:t>
            </a:r>
            <a:r>
              <a:rPr lang="en-US" dirty="0" smtClean="0"/>
              <a:t> diets) fool you; carbohydrates are necessary for a healthy body.</a:t>
            </a:r>
          </a:p>
          <a:p>
            <a:endParaRPr lang="en-US" dirty="0" smtClean="0"/>
          </a:p>
          <a:p>
            <a:pPr marL="342900" indent="-342900">
              <a:buFont typeface="Arial"/>
              <a:buChar char="•"/>
            </a:pPr>
            <a:r>
              <a:rPr lang="en-US" dirty="0" smtClean="0"/>
              <a:t>Carbs fuel your central nervous system and brain, and help protect against diseases.</a:t>
            </a:r>
          </a:p>
          <a:p>
            <a:endParaRPr lang="en-US" dirty="0" smtClean="0"/>
          </a:p>
          <a:p>
            <a:pPr marL="342900" indent="-342900">
              <a:buFont typeface="Arial"/>
              <a:buChar char="•"/>
            </a:pPr>
            <a:r>
              <a:rPr lang="en-US" dirty="0" smtClean="0"/>
              <a:t>Carbs should make up 45-65% of your daily calories.</a:t>
            </a:r>
            <a:endParaRPr lang="en-US" dirty="0"/>
          </a:p>
        </p:txBody>
      </p:sp>
    </p:spTree>
    <p:extLst>
      <p:ext uri="{BB962C8B-B14F-4D97-AF65-F5344CB8AC3E}">
        <p14:creationId xmlns:p14="http://schemas.microsoft.com/office/powerpoint/2010/main" val="11246653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nutrition?</a:t>
            </a:r>
            <a:endParaRPr lang="en-US" dirty="0"/>
          </a:p>
        </p:txBody>
      </p:sp>
      <p:sp>
        <p:nvSpPr>
          <p:cNvPr id="3" name="Content Placeholder 2"/>
          <p:cNvSpPr>
            <a:spLocks noGrp="1"/>
          </p:cNvSpPr>
          <p:nvPr>
            <p:ph idx="1"/>
          </p:nvPr>
        </p:nvSpPr>
        <p:spPr/>
        <p:txBody>
          <a:bodyPr/>
          <a:lstStyle/>
          <a:p>
            <a:r>
              <a:rPr lang="en-US" sz="2400" u="sng" dirty="0" smtClean="0"/>
              <a:t>Nutrition</a:t>
            </a:r>
            <a:r>
              <a:rPr lang="en-US" sz="2400" dirty="0" smtClean="0"/>
              <a:t>: The processes by which an animal or plant takes in a utilizes food substances. </a:t>
            </a:r>
          </a:p>
          <a:p>
            <a:pPr marL="800100" lvl="1" indent="-342900">
              <a:buFont typeface="Arial"/>
              <a:buChar char="•"/>
            </a:pPr>
            <a:r>
              <a:rPr lang="en-US" dirty="0" smtClean="0"/>
              <a:t>In humans, nutrition is mainly achieved through the process of putting food into our mouths, chewing, and swallowing it. </a:t>
            </a:r>
            <a:endParaRPr lang="en-US" dirty="0"/>
          </a:p>
        </p:txBody>
      </p:sp>
      <p:pic>
        <p:nvPicPr>
          <p:cNvPr id="4" name="Picture 3" descr="ron eating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3835413"/>
            <a:ext cx="4826000" cy="2489200"/>
          </a:xfrm>
          <a:prstGeom prst="rect">
            <a:avLst/>
          </a:prstGeom>
        </p:spPr>
      </p:pic>
    </p:spTree>
    <p:extLst>
      <p:ext uri="{BB962C8B-B14F-4D97-AF65-F5344CB8AC3E}">
        <p14:creationId xmlns:p14="http://schemas.microsoft.com/office/powerpoint/2010/main" val="36052717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 quality matters!</a:t>
            </a:r>
            <a:endParaRPr lang="en-US" dirty="0"/>
          </a:p>
        </p:txBody>
      </p:sp>
      <p:sp>
        <p:nvSpPr>
          <p:cNvPr id="3" name="Content Placeholder 2"/>
          <p:cNvSpPr>
            <a:spLocks noGrp="1"/>
          </p:cNvSpPr>
          <p:nvPr>
            <p:ph idx="1"/>
          </p:nvPr>
        </p:nvSpPr>
        <p:spPr/>
        <p:txBody>
          <a:bodyPr/>
          <a:lstStyle/>
          <a:p>
            <a:r>
              <a:rPr lang="en-US" dirty="0" smtClean="0"/>
              <a:t>Simple Carbohydrates</a:t>
            </a:r>
          </a:p>
          <a:p>
            <a:pPr marL="800100" lvl="1" indent="-342900">
              <a:buFont typeface="Arial"/>
              <a:buChar char="•"/>
            </a:pPr>
            <a:r>
              <a:rPr lang="en-US" dirty="0" smtClean="0"/>
              <a:t>These translate into sugar in your body and include baked goods, cookies, cereal, white bread, and pastas.</a:t>
            </a:r>
            <a:endParaRPr lang="en-US" dirty="0"/>
          </a:p>
          <a:p>
            <a:r>
              <a:rPr lang="en-US" dirty="0" smtClean="0"/>
              <a:t>Complex Carbohydrates</a:t>
            </a:r>
          </a:p>
          <a:p>
            <a:pPr marL="800100" lvl="1" indent="-342900">
              <a:buFont typeface="Arial"/>
              <a:buChar char="•"/>
            </a:pPr>
            <a:r>
              <a:rPr lang="en-US" dirty="0" smtClean="0"/>
              <a:t>These are made up of fiber and starch, which help your body with bowel regulation and cholesterol control. </a:t>
            </a:r>
          </a:p>
          <a:p>
            <a:r>
              <a:rPr lang="en-US" dirty="0"/>
              <a:t>	</a:t>
            </a:r>
          </a:p>
        </p:txBody>
      </p:sp>
      <p:pic>
        <p:nvPicPr>
          <p:cNvPr id="4" name="Picture 3" descr="carb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70" y="4064001"/>
            <a:ext cx="4748213" cy="2667206"/>
          </a:xfrm>
          <a:prstGeom prst="rect">
            <a:avLst/>
          </a:prstGeom>
        </p:spPr>
      </p:pic>
      <p:sp>
        <p:nvSpPr>
          <p:cNvPr id="5" name="TextBox 4"/>
          <p:cNvSpPr txBox="1"/>
          <p:nvPr/>
        </p:nvSpPr>
        <p:spPr>
          <a:xfrm>
            <a:off x="457199" y="4299857"/>
            <a:ext cx="3720871" cy="1846659"/>
          </a:xfrm>
          <a:prstGeom prst="rect">
            <a:avLst/>
          </a:prstGeom>
          <a:noFill/>
        </p:spPr>
        <p:txBody>
          <a:bodyPr wrap="square" rtlCol="0">
            <a:spAutoFit/>
          </a:bodyPr>
          <a:lstStyle/>
          <a:p>
            <a:pPr marL="0" lvl="1"/>
            <a:r>
              <a:rPr lang="en-US" sz="2400" u="sng" dirty="0" smtClean="0"/>
              <a:t>Healthy </a:t>
            </a:r>
            <a:r>
              <a:rPr lang="en-US" sz="2400" u="sng" dirty="0"/>
              <a:t>Sources include</a:t>
            </a:r>
            <a:r>
              <a:rPr lang="en-US" sz="2400" dirty="0"/>
              <a:t>: F</a:t>
            </a:r>
            <a:r>
              <a:rPr lang="en-US" sz="2400" dirty="0" smtClean="0"/>
              <a:t>ruits</a:t>
            </a:r>
            <a:r>
              <a:rPr lang="en-US" sz="2400" dirty="0"/>
              <a:t>, vegetables, nuts, beans, whole grains, oats, peas, and rice.</a:t>
            </a:r>
          </a:p>
          <a:p>
            <a:endParaRPr lang="en-US" dirty="0"/>
          </a:p>
        </p:txBody>
      </p:sp>
    </p:spTree>
    <p:extLst>
      <p:ext uri="{BB962C8B-B14F-4D97-AF65-F5344CB8AC3E}">
        <p14:creationId xmlns:p14="http://schemas.microsoft.com/office/powerpoint/2010/main" val="35841050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a:t>
            </a:r>
            <a:endParaRPr lang="en-US" dirty="0"/>
          </a:p>
        </p:txBody>
      </p:sp>
      <p:sp>
        <p:nvSpPr>
          <p:cNvPr id="3" name="Content Placeholder 2"/>
          <p:cNvSpPr>
            <a:spLocks noGrp="1"/>
          </p:cNvSpPr>
          <p:nvPr>
            <p:ph idx="1"/>
          </p:nvPr>
        </p:nvSpPr>
        <p:spPr/>
        <p:txBody>
          <a:bodyPr/>
          <a:lstStyle/>
          <a:p>
            <a:r>
              <a:rPr lang="en-US" dirty="0" smtClean="0"/>
              <a:t>Vitamins are vital for warding off disease and staying healthy. The body needs these micronutrients to support its functions, maintain healthy vision, skin, and bones, and help prevent the risk of certain cancers (i.e. lung and prostate). Vitamins also help boost the immune system and help the body heal.</a:t>
            </a:r>
            <a:endParaRPr lang="en-US" dirty="0"/>
          </a:p>
        </p:txBody>
      </p:sp>
      <p:pic>
        <p:nvPicPr>
          <p:cNvPr id="4" name="Picture 3" descr="vitamin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85" y="3665642"/>
            <a:ext cx="5424714" cy="3047216"/>
          </a:xfrm>
          <a:prstGeom prst="rect">
            <a:avLst/>
          </a:prstGeom>
        </p:spPr>
      </p:pic>
    </p:spTree>
    <p:extLst>
      <p:ext uri="{BB962C8B-B14F-4D97-AF65-F5344CB8AC3E}">
        <p14:creationId xmlns:p14="http://schemas.microsoft.com/office/powerpoint/2010/main" val="27675695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 cont.</a:t>
            </a:r>
            <a:endParaRPr lang="en-US" dirty="0"/>
          </a:p>
        </p:txBody>
      </p:sp>
      <p:sp>
        <p:nvSpPr>
          <p:cNvPr id="3" name="Content Placeholder 2"/>
          <p:cNvSpPr>
            <a:spLocks noGrp="1"/>
          </p:cNvSpPr>
          <p:nvPr>
            <p:ph idx="1"/>
          </p:nvPr>
        </p:nvSpPr>
        <p:spPr/>
        <p:txBody>
          <a:bodyPr/>
          <a:lstStyle/>
          <a:p>
            <a:r>
              <a:rPr lang="en-US" dirty="0" smtClean="0"/>
              <a:t>If you eat a varied, well-balanced diet full of fruits and vegetables, you likely don’t need to take vitamin supplements. </a:t>
            </a:r>
          </a:p>
          <a:p>
            <a:endParaRPr lang="en-US" dirty="0"/>
          </a:p>
        </p:txBody>
      </p:sp>
      <p:pic>
        <p:nvPicPr>
          <p:cNvPr id="4" name="Picture 3" descr="vitamin char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445" y="2502338"/>
            <a:ext cx="4729901" cy="4143393"/>
          </a:xfrm>
          <a:prstGeom prst="rect">
            <a:avLst/>
          </a:prstGeom>
        </p:spPr>
      </p:pic>
    </p:spTree>
    <p:extLst>
      <p:ext uri="{BB962C8B-B14F-4D97-AF65-F5344CB8AC3E}">
        <p14:creationId xmlns:p14="http://schemas.microsoft.com/office/powerpoint/2010/main" val="11632220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Like vitamins, minerals help support the body. They are essential for many functions, such as building strong bones and teeth, metabolism, and staying properly hydrated.</a:t>
            </a:r>
            <a:endParaRPr lang="en-US" dirty="0"/>
          </a:p>
          <a:p>
            <a:pPr marL="342900" indent="-342900">
              <a:buFont typeface="Arial"/>
              <a:buChar char="•"/>
            </a:pPr>
            <a:r>
              <a:rPr lang="en-US" dirty="0" smtClean="0"/>
              <a:t>Some examples of minerals include: calcium, iron, and zinc. Different minerals can be found in almost all foods (i.e. calcium in dairy and iron in red meat and leafy greens)</a:t>
            </a:r>
            <a:endParaRPr lang="en-US" dirty="0"/>
          </a:p>
          <a:p>
            <a:pPr marL="342900" indent="-342900">
              <a:buFont typeface="Arial"/>
              <a:buChar char="•"/>
            </a:pPr>
            <a:r>
              <a:rPr lang="en-US" dirty="0"/>
              <a:t>There are many supplements available, and lots of contradicting research. You should speak with your physician and consider having blood work done before beginning to take supplements. </a:t>
            </a:r>
          </a:p>
          <a:p>
            <a:endParaRPr lang="en-US" dirty="0"/>
          </a:p>
        </p:txBody>
      </p:sp>
      <p:pic>
        <p:nvPicPr>
          <p:cNvPr id="4" name="Picture 3" descr="mineral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4" y="5160500"/>
            <a:ext cx="2666999" cy="1498129"/>
          </a:xfrm>
          <a:prstGeom prst="rect">
            <a:avLst/>
          </a:prstGeom>
        </p:spPr>
      </p:pic>
    </p:spTree>
    <p:extLst>
      <p:ext uri="{BB962C8B-B14F-4D97-AF65-F5344CB8AC3E}">
        <p14:creationId xmlns:p14="http://schemas.microsoft.com/office/powerpoint/2010/main" val="35728454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You can go for weeks without food, but only a few days without water. Water is crucial for every system in your body. In fact, about 60% of your body is water. </a:t>
            </a:r>
          </a:p>
          <a:p>
            <a:pPr marL="342900" indent="-342900">
              <a:buFont typeface="Arial"/>
              <a:buChar char="•"/>
            </a:pPr>
            <a:r>
              <a:rPr lang="en-US" dirty="0" smtClean="0"/>
              <a:t>Water improves your brain function and mood. It acts as a shock absorber and can help flush out toxins, carry nutrients to cells, and prevent constipation. </a:t>
            </a:r>
          </a:p>
        </p:txBody>
      </p:sp>
      <p:pic>
        <p:nvPicPr>
          <p:cNvPr id="5" name="Picture 4" descr="dehydr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6286"/>
            <a:ext cx="9144000" cy="3026536"/>
          </a:xfrm>
          <a:prstGeom prst="rect">
            <a:avLst/>
          </a:prstGeom>
        </p:spPr>
      </p:pic>
    </p:spTree>
    <p:extLst>
      <p:ext uri="{BB962C8B-B14F-4D97-AF65-F5344CB8AC3E}">
        <p14:creationId xmlns:p14="http://schemas.microsoft.com/office/powerpoint/2010/main" val="21185744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cont.</a:t>
            </a:r>
            <a:endParaRPr lang="en-US" dirty="0"/>
          </a:p>
        </p:txBody>
      </p:sp>
      <p:sp>
        <p:nvSpPr>
          <p:cNvPr id="3" name="Content Placeholder 2"/>
          <p:cNvSpPr>
            <a:spLocks noGrp="1"/>
          </p:cNvSpPr>
          <p:nvPr>
            <p:ph idx="1"/>
          </p:nvPr>
        </p:nvSpPr>
        <p:spPr/>
        <p:txBody>
          <a:bodyPr/>
          <a:lstStyle/>
          <a:p>
            <a:r>
              <a:rPr lang="en-US" dirty="0"/>
              <a:t>Healthy Sources: Water!! Also, spinach and watermelon are great sources. </a:t>
            </a:r>
            <a:r>
              <a:rPr lang="en-US" dirty="0" smtClean="0"/>
              <a:t>If drinking water is a challenge, try adding fresh fruits or vegetables to it (try strawberries and mint, cucumber, or lemon).</a:t>
            </a:r>
          </a:p>
          <a:p>
            <a:endParaRPr lang="en-US" dirty="0" smtClean="0"/>
          </a:p>
          <a:p>
            <a:r>
              <a:rPr lang="en-US" dirty="0" smtClean="0"/>
              <a:t>The best way to know if you are properly hydrated is by checking your urine. You should pee copiously, clearly, and often</a:t>
            </a:r>
            <a:r>
              <a:rPr lang="en-US" dirty="0"/>
              <a:t>!</a:t>
            </a:r>
          </a:p>
        </p:txBody>
      </p:sp>
      <p:pic>
        <p:nvPicPr>
          <p:cNvPr id="4" name="Picture 3" descr="wa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119" y="4275764"/>
            <a:ext cx="4463972" cy="2507539"/>
          </a:xfrm>
          <a:prstGeom prst="rect">
            <a:avLst/>
          </a:prstGeom>
        </p:spPr>
      </p:pic>
    </p:spTree>
    <p:extLst>
      <p:ext uri="{BB962C8B-B14F-4D97-AF65-F5344CB8AC3E}">
        <p14:creationId xmlns:p14="http://schemas.microsoft.com/office/powerpoint/2010/main" val="37365414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Jamie </a:t>
            </a:r>
            <a:r>
              <a:rPr lang="en-US" dirty="0" err="1" smtClean="0"/>
              <a:t>oliver</a:t>
            </a:r>
            <a:endParaRPr lang="en-US" dirty="0"/>
          </a:p>
        </p:txBody>
      </p:sp>
      <p:sp>
        <p:nvSpPr>
          <p:cNvPr id="3" name="Content Placeholder 2"/>
          <p:cNvSpPr>
            <a:spLocks noGrp="1"/>
          </p:cNvSpPr>
          <p:nvPr>
            <p:ph idx="1"/>
          </p:nvPr>
        </p:nvSpPr>
        <p:spPr/>
        <p:txBody>
          <a:bodyPr/>
          <a:lstStyle/>
          <a:p>
            <a:r>
              <a:rPr lang="en-US" dirty="0"/>
              <a:t>Ted Talks: </a:t>
            </a:r>
            <a:r>
              <a:rPr lang="en-US" dirty="0">
                <a:hlinkClick r:id="rId2"/>
              </a:rPr>
              <a:t>https://www.ted.com/talks/</a:t>
            </a:r>
            <a:r>
              <a:rPr lang="en-US" dirty="0" smtClean="0">
                <a:hlinkClick r:id="rId2"/>
              </a:rPr>
              <a:t>jamie_oliver</a:t>
            </a:r>
            <a:endParaRPr lang="en-US" dirty="0" smtClean="0"/>
          </a:p>
          <a:p>
            <a:endParaRPr lang="en-US" dirty="0" smtClean="0"/>
          </a:p>
          <a:p>
            <a:r>
              <a:rPr lang="en-US" dirty="0" smtClean="0"/>
              <a:t>21 minute video, watch, process, and take notes.</a:t>
            </a:r>
          </a:p>
          <a:p>
            <a:endParaRPr lang="en-US" dirty="0"/>
          </a:p>
          <a:p>
            <a:r>
              <a:rPr lang="en-US" i="1" dirty="0" smtClean="0"/>
              <a:t>Fun fact: Jamie and his wife, Juliette, have five children, whom are named- Poppy Honey Rosie, Daisy Boo Pamela, Petal Blossom Rainbow, Buddy Bear Maurice, and River Rocket. </a:t>
            </a:r>
            <a:endParaRPr lang="en-US" i="1" dirty="0"/>
          </a:p>
        </p:txBody>
      </p:sp>
    </p:spTree>
    <p:extLst>
      <p:ext uri="{BB962C8B-B14F-4D97-AF65-F5344CB8AC3E}">
        <p14:creationId xmlns:p14="http://schemas.microsoft.com/office/powerpoint/2010/main" val="34616379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groups</a:t>
            </a:r>
            <a:endParaRPr lang="en-US" dirty="0"/>
          </a:p>
        </p:txBody>
      </p:sp>
      <p:pic>
        <p:nvPicPr>
          <p:cNvPr id="4" name="Content Placeholder 3" descr="myplate.png"/>
          <p:cNvPicPr>
            <a:picLocks noGrp="1" noChangeAspect="1"/>
          </p:cNvPicPr>
          <p:nvPr>
            <p:ph idx="1"/>
          </p:nvPr>
        </p:nvPicPr>
        <p:blipFill>
          <a:blip r:embed="rId2">
            <a:extLst>
              <a:ext uri="{28A0092B-C50C-407E-A947-70E740481C1C}">
                <a14:useLocalDpi xmlns:a14="http://schemas.microsoft.com/office/drawing/2010/main" val="0"/>
              </a:ext>
            </a:extLst>
          </a:blip>
          <a:srcRect t="16550" b="16550"/>
          <a:stretch>
            <a:fillRect/>
          </a:stretch>
        </p:blipFill>
        <p:spPr/>
      </p:pic>
    </p:spTree>
    <p:extLst>
      <p:ext uri="{BB962C8B-B14F-4D97-AF65-F5344CB8AC3E}">
        <p14:creationId xmlns:p14="http://schemas.microsoft.com/office/powerpoint/2010/main" val="26822935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reference intake (DRI)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DRI is the general term for a set of reference values used to plan and assess the nutrient intakes of people. These values, which vary by age, gender, and activity level, include:</a:t>
            </a:r>
          </a:p>
          <a:p>
            <a:pPr marL="800100" lvl="1" indent="-342900">
              <a:buFont typeface="Arial"/>
              <a:buChar char="•"/>
            </a:pPr>
            <a:r>
              <a:rPr lang="en-US" dirty="0" smtClean="0"/>
              <a:t>Recommended Dietary Allowance (RDA): Average daily level of intake sufficient to meet the nutrient requirements of nearly all healthy people.</a:t>
            </a:r>
          </a:p>
          <a:p>
            <a:pPr marL="800100" lvl="1" indent="-342900">
              <a:buFont typeface="Arial"/>
              <a:buChar char="•"/>
            </a:pPr>
            <a:r>
              <a:rPr lang="en-US" dirty="0" smtClean="0"/>
              <a:t>Adequate Intake (AI): Established when evidence is insufficient to develop an RDA and is set at a level assumed to ensure nutritional adequacy.</a:t>
            </a:r>
          </a:p>
          <a:p>
            <a:pPr marL="800100" lvl="1" indent="-342900">
              <a:buFont typeface="Arial"/>
              <a:buChar char="•"/>
            </a:pPr>
            <a:r>
              <a:rPr lang="en-US" dirty="0" smtClean="0"/>
              <a:t>Tolerable Upper Intake Level (UL): Maximum daily intake unlikely to cause adverse health effects. </a:t>
            </a:r>
          </a:p>
          <a:p>
            <a:endParaRPr lang="en-US" dirty="0"/>
          </a:p>
          <a:p>
            <a:r>
              <a:rPr lang="en-US" dirty="0" smtClean="0"/>
              <a:t>More info can </a:t>
            </a:r>
            <a:r>
              <a:rPr lang="en-US" dirty="0"/>
              <a:t>be found here: </a:t>
            </a:r>
            <a:r>
              <a:rPr lang="en-US" dirty="0">
                <a:hlinkClick r:id="rId2"/>
              </a:rPr>
              <a:t>https://ods.od.nih.gov/Health_Information/</a:t>
            </a:r>
            <a:r>
              <a:rPr lang="en-US" dirty="0" smtClean="0">
                <a:hlinkClick r:id="rId2"/>
              </a:rPr>
              <a:t>Dietary_Reference_Intakes.aspx</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7429085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fruits</a:t>
            </a:r>
            <a:endParaRPr lang="en-US" dirty="0"/>
          </a:p>
        </p:txBody>
      </p:sp>
      <p:sp>
        <p:nvSpPr>
          <p:cNvPr id="3" name="Content Placeholder 2"/>
          <p:cNvSpPr>
            <a:spLocks noGrp="1"/>
          </p:cNvSpPr>
          <p:nvPr>
            <p:ph idx="1"/>
          </p:nvPr>
        </p:nvSpPr>
        <p:spPr>
          <a:xfrm>
            <a:off x="457200" y="1752600"/>
            <a:ext cx="7620000" cy="5105400"/>
          </a:xfrm>
        </p:spPr>
        <p:txBody>
          <a:bodyPr>
            <a:normAutofit fontScale="92500" lnSpcReduction="10000"/>
          </a:bodyPr>
          <a:lstStyle/>
          <a:p>
            <a:r>
              <a:rPr lang="tr-TR" dirty="0" smtClean="0"/>
              <a:t>Y</a:t>
            </a:r>
            <a:r>
              <a:rPr lang="en-US" dirty="0" err="1" smtClean="0"/>
              <a:t>ou</a:t>
            </a:r>
            <a:r>
              <a:rPr lang="en-US" dirty="0" smtClean="0"/>
              <a:t> need 1 ½ to 2 cups/servings per day.</a:t>
            </a:r>
          </a:p>
          <a:p>
            <a:endParaRPr lang="en-US" dirty="0" smtClean="0"/>
          </a:p>
          <a:p>
            <a:r>
              <a:rPr lang="en-US" u="sng" dirty="0" smtClean="0"/>
              <a:t>One Serving=</a:t>
            </a:r>
          </a:p>
          <a:p>
            <a:r>
              <a:rPr lang="en-US" dirty="0" smtClean="0"/>
              <a:t>Apple- 1 small or ½ large</a:t>
            </a:r>
          </a:p>
          <a:p>
            <a:r>
              <a:rPr lang="en-US" dirty="0" smtClean="0"/>
              <a:t>Applesauce- 1 cup</a:t>
            </a:r>
          </a:p>
          <a:p>
            <a:r>
              <a:rPr lang="en-US" dirty="0" smtClean="0"/>
              <a:t>Banana- 1 large</a:t>
            </a:r>
          </a:p>
          <a:p>
            <a:r>
              <a:rPr lang="en-US" dirty="0" smtClean="0"/>
              <a:t>Melon- 1 cup diced</a:t>
            </a:r>
          </a:p>
          <a:p>
            <a:r>
              <a:rPr lang="en-US" dirty="0" smtClean="0"/>
              <a:t>Grapes- 1 cup or 32</a:t>
            </a:r>
          </a:p>
          <a:p>
            <a:r>
              <a:rPr lang="en-US" dirty="0" smtClean="0"/>
              <a:t>Orange- 1 large</a:t>
            </a:r>
          </a:p>
          <a:p>
            <a:r>
              <a:rPr lang="en-US" dirty="0" smtClean="0"/>
              <a:t>Pear- 1 medium</a:t>
            </a:r>
          </a:p>
          <a:p>
            <a:r>
              <a:rPr lang="en-US" dirty="0" smtClean="0"/>
              <a:t>Strawberries- 8 or 1 cup, diced</a:t>
            </a:r>
          </a:p>
          <a:p>
            <a:r>
              <a:rPr lang="en-US" dirty="0" smtClean="0"/>
              <a:t>Dried Fruit- ½ cup</a:t>
            </a:r>
          </a:p>
          <a:p>
            <a:endParaRPr lang="en-US" dirty="0"/>
          </a:p>
          <a:p>
            <a:endParaRPr lang="en-US" dirty="0"/>
          </a:p>
        </p:txBody>
      </p:sp>
      <p:pic>
        <p:nvPicPr>
          <p:cNvPr id="4" name="Picture 3" descr="fruit serv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774" y="2449286"/>
            <a:ext cx="4885002" cy="3265714"/>
          </a:xfrm>
          <a:prstGeom prst="rect">
            <a:avLst/>
          </a:prstGeom>
        </p:spPr>
      </p:pic>
    </p:spTree>
    <p:extLst>
      <p:ext uri="{BB962C8B-B14F-4D97-AF65-F5344CB8AC3E}">
        <p14:creationId xmlns:p14="http://schemas.microsoft.com/office/powerpoint/2010/main" val="9600136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in the </a:t>
            </a:r>
            <a:r>
              <a:rPr lang="en-US" dirty="0" err="1" smtClean="0"/>
              <a:t>usa</a:t>
            </a:r>
            <a:endParaRPr lang="en-US" dirty="0"/>
          </a:p>
        </p:txBody>
      </p:sp>
      <p:sp>
        <p:nvSpPr>
          <p:cNvPr id="3" name="Content Placeholder 2"/>
          <p:cNvSpPr>
            <a:spLocks noGrp="1"/>
          </p:cNvSpPr>
          <p:nvPr>
            <p:ph idx="1"/>
          </p:nvPr>
        </p:nvSpPr>
        <p:spPr/>
        <p:txBody>
          <a:bodyPr/>
          <a:lstStyle/>
          <a:p>
            <a:r>
              <a:rPr lang="en-US" dirty="0" smtClean="0"/>
              <a:t>In the US, there has been:</a:t>
            </a:r>
          </a:p>
          <a:p>
            <a:pPr marL="800100" lvl="1" indent="-342900">
              <a:buFont typeface="Arial"/>
              <a:buChar char="•"/>
            </a:pPr>
            <a:r>
              <a:rPr lang="en-US" dirty="0" smtClean="0"/>
              <a:t>A 200% increase in overweight children since the late 1960’s</a:t>
            </a:r>
          </a:p>
          <a:p>
            <a:pPr marL="1485900" lvl="2" indent="-342900">
              <a:buFont typeface="Arial"/>
              <a:buChar char="•"/>
            </a:pPr>
            <a:r>
              <a:rPr lang="en-US" dirty="0" smtClean="0"/>
              <a:t>1 out of 3 American children are overweight or obese</a:t>
            </a:r>
          </a:p>
          <a:p>
            <a:pPr marL="1485900" lvl="2" indent="-342900">
              <a:buFont typeface="Arial"/>
              <a:buChar char="•"/>
            </a:pPr>
            <a:r>
              <a:rPr lang="en-US" dirty="0" smtClean="0"/>
              <a:t>2/3 of American adults are overweight or obese</a:t>
            </a:r>
            <a:endParaRPr lang="en-US" u="sng" dirty="0" smtClean="0"/>
          </a:p>
          <a:p>
            <a:pPr marL="800100" lvl="1" indent="-342900">
              <a:buFont typeface="Arial"/>
              <a:buChar char="•"/>
            </a:pPr>
            <a:endParaRPr lang="en-US" u="sng" dirty="0"/>
          </a:p>
          <a:p>
            <a:pPr marL="800100" lvl="1" indent="-342900">
              <a:buFont typeface="Arial"/>
              <a:buChar char="•"/>
            </a:pPr>
            <a:endParaRPr lang="en-US" u="sng" dirty="0" smtClean="0"/>
          </a:p>
          <a:p>
            <a:pPr lvl="1" indent="0" algn="ctr">
              <a:buNone/>
            </a:pPr>
            <a:r>
              <a:rPr lang="en-US" sz="2800" b="1" u="sng" dirty="0" smtClean="0"/>
              <a:t>But Why??</a:t>
            </a:r>
            <a:endParaRPr lang="en-US" sz="2800" b="1" u="sng" dirty="0"/>
          </a:p>
        </p:txBody>
      </p:sp>
    </p:spTree>
    <p:extLst>
      <p:ext uri="{BB962C8B-B14F-4D97-AF65-F5344CB8AC3E}">
        <p14:creationId xmlns:p14="http://schemas.microsoft.com/office/powerpoint/2010/main" val="13682552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vegetables</a:t>
            </a:r>
            <a:endParaRPr lang="en-US" dirty="0"/>
          </a:p>
        </p:txBody>
      </p:sp>
      <p:sp>
        <p:nvSpPr>
          <p:cNvPr id="3" name="Content Placeholder 2"/>
          <p:cNvSpPr>
            <a:spLocks noGrp="1"/>
          </p:cNvSpPr>
          <p:nvPr>
            <p:ph idx="1"/>
          </p:nvPr>
        </p:nvSpPr>
        <p:spPr/>
        <p:txBody>
          <a:bodyPr/>
          <a:lstStyle/>
          <a:p>
            <a:r>
              <a:rPr lang="en-US" dirty="0" smtClean="0"/>
              <a:t>You need 2-3 servings per day.</a:t>
            </a:r>
          </a:p>
          <a:p>
            <a:endParaRPr lang="en-US" dirty="0"/>
          </a:p>
          <a:p>
            <a:r>
              <a:rPr lang="en-US" dirty="0" smtClean="0"/>
              <a:t>In general, 1 cup of raw or cooked vegetables and 2 cups of leafy greens counts as one serving. </a:t>
            </a:r>
            <a:endParaRPr lang="en-US" dirty="0"/>
          </a:p>
        </p:txBody>
      </p:sp>
      <p:pic>
        <p:nvPicPr>
          <p:cNvPr id="4" name="Picture 3" descr="veggie serv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0" y="3461025"/>
            <a:ext cx="5170713" cy="3283403"/>
          </a:xfrm>
          <a:prstGeom prst="rect">
            <a:avLst/>
          </a:prstGeom>
        </p:spPr>
      </p:pic>
    </p:spTree>
    <p:extLst>
      <p:ext uri="{BB962C8B-B14F-4D97-AF65-F5344CB8AC3E}">
        <p14:creationId xmlns:p14="http://schemas.microsoft.com/office/powerpoint/2010/main" val="7248481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a:buChar char="•"/>
            </a:pPr>
            <a:r>
              <a:rPr lang="en-US" dirty="0" smtClean="0"/>
              <a:t>Any food made from wheat, rice, oats, cornmeal, barley, or another cereal grain is considered a grain product. Examples include: bread, pasta, oats, grits, and tortillas. </a:t>
            </a:r>
          </a:p>
          <a:p>
            <a:pPr marL="342900" indent="-342900">
              <a:buFont typeface="Arial"/>
              <a:buChar char="•"/>
            </a:pPr>
            <a:r>
              <a:rPr lang="en-US" dirty="0" smtClean="0"/>
              <a:t>Grains are divided in two subgroups: whole and refined. </a:t>
            </a:r>
          </a:p>
          <a:p>
            <a:pPr marL="800100" lvl="1" indent="-342900">
              <a:buFont typeface="Arial"/>
              <a:buChar char="•"/>
            </a:pPr>
            <a:r>
              <a:rPr lang="en-US" dirty="0"/>
              <a:t>	</a:t>
            </a:r>
            <a:r>
              <a:rPr lang="en-US" dirty="0" smtClean="0"/>
              <a:t>Whole grains contain the entire grain kernel. </a:t>
            </a:r>
          </a:p>
          <a:p>
            <a:pPr marL="1485900" lvl="2" indent="-342900">
              <a:buFont typeface="Arial"/>
              <a:buChar char="•"/>
            </a:pPr>
            <a:r>
              <a:rPr lang="en-US" dirty="0" smtClean="0"/>
              <a:t>Examples: whole-wheat flour, bulgur (cracked wheat), oatmeal, and brown rice.</a:t>
            </a:r>
          </a:p>
          <a:p>
            <a:pPr marL="800100" lvl="1" indent="-342900">
              <a:buFont typeface="Arial"/>
              <a:buChar char="•"/>
            </a:pPr>
            <a:r>
              <a:rPr lang="en-US" dirty="0"/>
              <a:t>	</a:t>
            </a:r>
            <a:r>
              <a:rPr lang="en-US" dirty="0" smtClean="0"/>
              <a:t>Refined grains have been milled, a process that removes the bran and the germ. This is done to give the grains a finer texture and improve shelf life. But, it also removes, dietary fiber, iron, and most B vitamins. Therefore,</a:t>
            </a:r>
            <a:r>
              <a:rPr lang="en-US" dirty="0"/>
              <a:t> </a:t>
            </a:r>
            <a:r>
              <a:rPr lang="en-US" dirty="0" smtClean="0"/>
              <a:t>most refined grains are enriched, which means they add these back into the product. </a:t>
            </a:r>
          </a:p>
          <a:p>
            <a:pPr marL="1485900" lvl="2" indent="-342900">
              <a:buFont typeface="Arial"/>
              <a:buChar char="•"/>
            </a:pPr>
            <a:r>
              <a:rPr lang="en-US" dirty="0" smtClean="0"/>
              <a:t>Examples: white bread, white flour, white rice</a:t>
            </a:r>
            <a:endParaRPr lang="en-US" dirty="0"/>
          </a:p>
        </p:txBody>
      </p:sp>
    </p:spTree>
    <p:extLst>
      <p:ext uri="{BB962C8B-B14F-4D97-AF65-F5344CB8AC3E}">
        <p14:creationId xmlns:p14="http://schemas.microsoft.com/office/powerpoint/2010/main" val="5983782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grain</a:t>
            </a:r>
            <a:endParaRPr lang="en-US" dirty="0"/>
          </a:p>
        </p:txBody>
      </p:sp>
      <p:pic>
        <p:nvPicPr>
          <p:cNvPr id="4" name="Content Placeholder 3" descr="diagram_lg.gif"/>
          <p:cNvPicPr>
            <a:picLocks noGrp="1" noChangeAspect="1"/>
          </p:cNvPicPr>
          <p:nvPr>
            <p:ph idx="1"/>
          </p:nvPr>
        </p:nvPicPr>
        <p:blipFill>
          <a:blip r:embed="rId2">
            <a:extLst>
              <a:ext uri="{28A0092B-C50C-407E-A947-70E740481C1C}">
                <a14:useLocalDpi xmlns:a14="http://schemas.microsoft.com/office/drawing/2010/main" val="0"/>
              </a:ext>
            </a:extLst>
          </a:blip>
          <a:srcRect l="-21289" r="-21289"/>
          <a:stretch>
            <a:fillRect/>
          </a:stretch>
        </p:blipFill>
        <p:spPr/>
      </p:pic>
    </p:spTree>
    <p:extLst>
      <p:ext uri="{BB962C8B-B14F-4D97-AF65-F5344CB8AC3E}">
        <p14:creationId xmlns:p14="http://schemas.microsoft.com/office/powerpoint/2010/main" val="572574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 cont.</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You need about 7 ounces/servings per day. At least half of this should come from whole grains. </a:t>
            </a:r>
            <a:endParaRPr lang="en-US" dirty="0"/>
          </a:p>
          <a:p>
            <a:pPr marL="342900" indent="-342900">
              <a:buFont typeface="Arial"/>
              <a:buChar char="•"/>
            </a:pPr>
            <a:r>
              <a:rPr lang="en-US" dirty="0" smtClean="0"/>
              <a:t>One serving, or one ounce, can be counted as 1 slice of bread, 1 cup of ready to eat cereal, or ½ cup of cooked rice, pasta, or cooked cereal. </a:t>
            </a:r>
            <a:endParaRPr lang="en-US" dirty="0"/>
          </a:p>
        </p:txBody>
      </p:sp>
      <p:pic>
        <p:nvPicPr>
          <p:cNvPr id="4" name="Picture 3" descr="grain serv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709" y="3574143"/>
            <a:ext cx="5641147" cy="3283857"/>
          </a:xfrm>
          <a:prstGeom prst="rect">
            <a:avLst/>
          </a:prstGeom>
        </p:spPr>
      </p:pic>
    </p:spTree>
    <p:extLst>
      <p:ext uri="{BB962C8B-B14F-4D97-AF65-F5344CB8AC3E}">
        <p14:creationId xmlns:p14="http://schemas.microsoft.com/office/powerpoint/2010/main" val="41617936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Any food made from meat, poultry, seafood, beans, peas, processed soy products, eggs, nuts, and seeds are considered protein products. </a:t>
            </a:r>
          </a:p>
          <a:p>
            <a:pPr marL="342900" indent="-342900">
              <a:buFont typeface="Arial"/>
              <a:buChar char="•"/>
            </a:pPr>
            <a:endParaRPr lang="en-US" dirty="0"/>
          </a:p>
          <a:p>
            <a:pPr marL="342900" indent="-342900">
              <a:buFont typeface="Arial"/>
              <a:buChar char="•"/>
            </a:pPr>
            <a:r>
              <a:rPr lang="en-US" dirty="0" smtClean="0"/>
              <a:t>Select a variety of protein foods per week, including at least 8 ounces of seafood. Meat and poultry choices should be low fat/lean. This does not apply to vegetarians, whose protein food sources include beans and peas, processed soy products, and nuts and seeds.</a:t>
            </a:r>
          </a:p>
        </p:txBody>
      </p:sp>
    </p:spTree>
    <p:extLst>
      <p:ext uri="{BB962C8B-B14F-4D97-AF65-F5344CB8AC3E}">
        <p14:creationId xmlns:p14="http://schemas.microsoft.com/office/powerpoint/2010/main" val="27884372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cont.</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You need 5-6 ½ ounces of protein per day. </a:t>
            </a:r>
            <a:endParaRPr lang="en-US" dirty="0"/>
          </a:p>
          <a:p>
            <a:pPr marL="342900" indent="-342900">
              <a:buFont typeface="Arial"/>
              <a:buChar char="•"/>
            </a:pPr>
            <a:r>
              <a:rPr lang="en-US" dirty="0" smtClean="0"/>
              <a:t>In general, one ounce is 1 ounce of meat, poultry, or fish, ¼ cup of cooked beans or peas, 1 egg, 1 tablespoon of peanut butter, or ½ ounce of nuts or seeds. </a:t>
            </a:r>
            <a:endParaRPr lang="en-US" dirty="0"/>
          </a:p>
        </p:txBody>
      </p:sp>
      <p:pic>
        <p:nvPicPr>
          <p:cNvPr id="4" name="Picture 3" descr="protein serv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856" y="3520586"/>
            <a:ext cx="2540001" cy="3286126"/>
          </a:xfrm>
          <a:prstGeom prst="rect">
            <a:avLst/>
          </a:prstGeom>
        </p:spPr>
      </p:pic>
    </p:spTree>
    <p:extLst>
      <p:ext uri="{BB962C8B-B14F-4D97-AF65-F5344CB8AC3E}">
        <p14:creationId xmlns:p14="http://schemas.microsoft.com/office/powerpoint/2010/main" val="24781484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a:t>
            </a:r>
            <a:endParaRPr lang="en-US" dirty="0"/>
          </a:p>
        </p:txBody>
      </p:sp>
      <p:sp>
        <p:nvSpPr>
          <p:cNvPr id="3" name="Content Placeholder 2"/>
          <p:cNvSpPr>
            <a:spLocks noGrp="1"/>
          </p:cNvSpPr>
          <p:nvPr>
            <p:ph idx="1"/>
          </p:nvPr>
        </p:nvSpPr>
        <p:spPr/>
        <p:txBody>
          <a:bodyPr/>
          <a:lstStyle/>
          <a:p>
            <a:r>
              <a:rPr lang="en-US" dirty="0" smtClean="0"/>
              <a:t>You need 3 cups of dairy per day.</a:t>
            </a:r>
          </a:p>
          <a:p>
            <a:r>
              <a:rPr lang="en-US" dirty="0" smtClean="0"/>
              <a:t>One serving includes one cup of milk, yogurt, milk-based desserts, and soymilk or 1 slice of cheese, 1/3 cup shredded cheese, and 2 cups cottage cheese.</a:t>
            </a:r>
          </a:p>
          <a:p>
            <a:endParaRPr lang="en-US" dirty="0" smtClean="0"/>
          </a:p>
        </p:txBody>
      </p:sp>
      <p:pic>
        <p:nvPicPr>
          <p:cNvPr id="4" name="Picture 3" descr="Dairy_sour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600" y="3392714"/>
            <a:ext cx="2875756" cy="3465286"/>
          </a:xfrm>
          <a:prstGeom prst="rect">
            <a:avLst/>
          </a:prstGeom>
        </p:spPr>
      </p:pic>
    </p:spTree>
    <p:extLst>
      <p:ext uri="{BB962C8B-B14F-4D97-AF65-F5344CB8AC3E}">
        <p14:creationId xmlns:p14="http://schemas.microsoft.com/office/powerpoint/2010/main" val="12570348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 cont.</a:t>
            </a:r>
            <a:endParaRPr lang="en-US" dirty="0"/>
          </a:p>
        </p:txBody>
      </p:sp>
      <p:sp>
        <p:nvSpPr>
          <p:cNvPr id="3" name="Content Placeholder 2"/>
          <p:cNvSpPr>
            <a:spLocks noGrp="1"/>
          </p:cNvSpPr>
          <p:nvPr>
            <p:ph idx="1"/>
          </p:nvPr>
        </p:nvSpPr>
        <p:spPr/>
        <p:txBody>
          <a:bodyPr/>
          <a:lstStyle/>
          <a:p>
            <a:r>
              <a:rPr lang="en-US" dirty="0" smtClean="0"/>
              <a:t>If you do not eat dairy, you can get calcium from other sources:</a:t>
            </a:r>
          </a:p>
          <a:p>
            <a:pPr marL="800100" lvl="1" indent="-342900">
              <a:buFont typeface="Arial"/>
              <a:buChar char="•"/>
            </a:pPr>
            <a:r>
              <a:rPr lang="en-US" dirty="0" smtClean="0"/>
              <a:t>Kale, Calcium-fortified rice milk, almond milk, or (some-</a:t>
            </a:r>
            <a:r>
              <a:rPr lang="en-US" dirty="0" err="1" smtClean="0"/>
              <a:t>ish</a:t>
            </a:r>
            <a:r>
              <a:rPr lang="en-US" dirty="0" smtClean="0"/>
              <a:t>) cereals, canned fish, soybeans and other soy products, some other beans, collard and turnip greens, and </a:t>
            </a:r>
            <a:r>
              <a:rPr lang="en-US" dirty="0" err="1" smtClean="0"/>
              <a:t>bok</a:t>
            </a:r>
            <a:r>
              <a:rPr lang="en-US" dirty="0" smtClean="0"/>
              <a:t> </a:t>
            </a:r>
            <a:r>
              <a:rPr lang="en-US" dirty="0" err="1" smtClean="0"/>
              <a:t>choy</a:t>
            </a:r>
            <a:r>
              <a:rPr lang="en-US" dirty="0" smtClean="0"/>
              <a:t>. </a:t>
            </a:r>
            <a:endParaRPr lang="en-US" dirty="0"/>
          </a:p>
        </p:txBody>
      </p:sp>
      <p:pic>
        <p:nvPicPr>
          <p:cNvPr id="4" name="Picture 3" descr="calc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055" y="3879988"/>
            <a:ext cx="3617515" cy="2713136"/>
          </a:xfrm>
          <a:prstGeom prst="rect">
            <a:avLst/>
          </a:prstGeom>
        </p:spPr>
      </p:pic>
    </p:spTree>
    <p:extLst>
      <p:ext uri="{BB962C8B-B14F-4D97-AF65-F5344CB8AC3E}">
        <p14:creationId xmlns:p14="http://schemas.microsoft.com/office/powerpoint/2010/main" val="19689877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labels</a:t>
            </a:r>
            <a:endParaRPr lang="en-US" dirty="0"/>
          </a:p>
        </p:txBody>
      </p:sp>
      <p:pic>
        <p:nvPicPr>
          <p:cNvPr id="4" name="Content Placeholder 3" descr="images.jpg"/>
          <p:cNvPicPr>
            <a:picLocks noGrp="1" noChangeAspect="1"/>
          </p:cNvPicPr>
          <p:nvPr>
            <p:ph idx="1"/>
          </p:nvPr>
        </p:nvPicPr>
        <p:blipFill>
          <a:blip r:embed="rId3">
            <a:extLst>
              <a:ext uri="{28A0092B-C50C-407E-A947-70E740481C1C}">
                <a14:useLocalDpi xmlns:a14="http://schemas.microsoft.com/office/drawing/2010/main" val="0"/>
              </a:ext>
            </a:extLst>
          </a:blip>
          <a:srcRect l="-58351" r="-58351"/>
          <a:stretch>
            <a:fillRect/>
          </a:stretch>
        </p:blipFill>
        <p:spPr>
          <a:xfrm>
            <a:off x="-2045321" y="1752600"/>
            <a:ext cx="7780735" cy="4465818"/>
          </a:xfrm>
        </p:spPr>
      </p:pic>
      <p:pic>
        <p:nvPicPr>
          <p:cNvPr id="5" name="Picture 4" descr="cheeto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969" y="1752600"/>
            <a:ext cx="3775821" cy="4465818"/>
          </a:xfrm>
          <a:prstGeom prst="rect">
            <a:avLst/>
          </a:prstGeom>
        </p:spPr>
      </p:pic>
    </p:spTree>
    <p:extLst>
      <p:ext uri="{BB962C8B-B14F-4D97-AF65-F5344CB8AC3E}">
        <p14:creationId xmlns:p14="http://schemas.microsoft.com/office/powerpoint/2010/main" val="11576216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labels</a:t>
            </a:r>
            <a:endParaRPr lang="en-US" dirty="0"/>
          </a:p>
        </p:txBody>
      </p:sp>
      <p:sp>
        <p:nvSpPr>
          <p:cNvPr id="3" name="Content Placeholder 2"/>
          <p:cNvSpPr>
            <a:spLocks noGrp="1"/>
          </p:cNvSpPr>
          <p:nvPr>
            <p:ph idx="1"/>
          </p:nvPr>
        </p:nvSpPr>
        <p:spPr>
          <a:xfrm>
            <a:off x="457201" y="1752600"/>
            <a:ext cx="4640942" cy="4561114"/>
          </a:xfrm>
        </p:spPr>
        <p:txBody>
          <a:bodyPr>
            <a:normAutofit lnSpcReduction="10000"/>
          </a:bodyPr>
          <a:lstStyle/>
          <a:p>
            <a:pPr marL="457200" indent="-457200">
              <a:buAutoNum type="arabicPeriod"/>
            </a:pPr>
            <a:r>
              <a:rPr lang="en-US" dirty="0" smtClean="0"/>
              <a:t>Start with the serving information.</a:t>
            </a:r>
          </a:p>
          <a:p>
            <a:pPr marL="800100" lvl="1" indent="-342900">
              <a:buFont typeface="Arial"/>
              <a:buChar char="•"/>
            </a:pPr>
            <a:r>
              <a:rPr lang="en-US" dirty="0"/>
              <a:t>This will tell you the size of a single serving and the total number of </a:t>
            </a:r>
            <a:r>
              <a:rPr lang="en-US" dirty="0" smtClean="0"/>
              <a:t>serv</a:t>
            </a:r>
            <a:r>
              <a:rPr lang="en-US" dirty="0"/>
              <a:t>i</a:t>
            </a:r>
            <a:r>
              <a:rPr lang="en-US" dirty="0" smtClean="0"/>
              <a:t>ngs </a:t>
            </a:r>
            <a:r>
              <a:rPr lang="en-US" dirty="0"/>
              <a:t>per container (package)</a:t>
            </a:r>
            <a:r>
              <a:rPr lang="en-US" dirty="0" smtClean="0"/>
              <a:t>.</a:t>
            </a:r>
          </a:p>
          <a:p>
            <a:pPr marL="457200" indent="-457200">
              <a:buAutoNum type="arabicPeriod"/>
            </a:pPr>
            <a:r>
              <a:rPr lang="en-US" dirty="0" smtClean="0"/>
              <a:t>Next, check total calories per serving.</a:t>
            </a:r>
          </a:p>
          <a:p>
            <a:pPr marL="914400" lvl="1" indent="-457200"/>
            <a:r>
              <a:rPr lang="en-US" dirty="0" smtClean="0"/>
              <a:t>Pay attention to the calories per serving and how many you’re consuming if you eat the whole package. If you double the servings you eat, you double the calories and nutrients. </a:t>
            </a:r>
          </a:p>
        </p:txBody>
      </p:sp>
      <p:pic>
        <p:nvPicPr>
          <p:cNvPr id="4" name="Picture 3" descr="NutritionLabel-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915" y="878110"/>
            <a:ext cx="3829944" cy="5693851"/>
          </a:xfrm>
          <a:prstGeom prst="rect">
            <a:avLst/>
          </a:prstGeom>
        </p:spPr>
      </p:pic>
    </p:spTree>
    <p:extLst>
      <p:ext uri="{BB962C8B-B14F-4D97-AF65-F5344CB8AC3E}">
        <p14:creationId xmlns:p14="http://schemas.microsoft.com/office/powerpoint/2010/main" val="11658495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nutrition</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Too many unhealthy choices</a:t>
            </a:r>
          </a:p>
          <a:p>
            <a:pPr marL="457200" indent="-457200">
              <a:buAutoNum type="arabicPeriod"/>
            </a:pPr>
            <a:r>
              <a:rPr lang="en-US" dirty="0" smtClean="0"/>
              <a:t>Portion sizes are too large</a:t>
            </a:r>
          </a:p>
          <a:p>
            <a:pPr marL="457200" indent="-457200">
              <a:buAutoNum type="arabicPeriod"/>
            </a:pPr>
            <a:r>
              <a:rPr lang="en-US" dirty="0" smtClean="0"/>
              <a:t>We drink too many calories</a:t>
            </a:r>
          </a:p>
          <a:p>
            <a:pPr marL="457200" indent="-457200">
              <a:buAutoNum type="arabicPeriod"/>
            </a:pPr>
            <a:r>
              <a:rPr lang="en-US" dirty="0" smtClean="0"/>
              <a:t>Not enough </a:t>
            </a:r>
            <a:r>
              <a:rPr lang="en-US" dirty="0" smtClean="0"/>
              <a:t>exercise</a:t>
            </a:r>
            <a:r>
              <a:rPr lang="mr-IN" dirty="0" smtClean="0"/>
              <a:t>…</a:t>
            </a:r>
            <a:endParaRPr lang="en-US" dirty="0"/>
          </a:p>
        </p:txBody>
      </p:sp>
      <p:pic>
        <p:nvPicPr>
          <p:cNvPr id="4" name="Picture 3" descr="junk-foo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286" y="3498332"/>
            <a:ext cx="2480544" cy="3073010"/>
          </a:xfrm>
          <a:prstGeom prst="rect">
            <a:avLst/>
          </a:prstGeom>
        </p:spPr>
      </p:pic>
      <p:pic>
        <p:nvPicPr>
          <p:cNvPr id="6" name="Picture 6" descr="4.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67336" y="3392714"/>
            <a:ext cx="5270264" cy="317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rtion-contro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826" y="635000"/>
            <a:ext cx="3764773" cy="2500448"/>
          </a:xfrm>
          <a:prstGeom prst="rect">
            <a:avLst/>
          </a:prstGeom>
        </p:spPr>
      </p:pic>
    </p:spTree>
    <p:extLst>
      <p:ext uri="{BB962C8B-B14F-4D97-AF65-F5344CB8AC3E}">
        <p14:creationId xmlns:p14="http://schemas.microsoft.com/office/powerpoint/2010/main" val="35282123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labels</a:t>
            </a:r>
            <a:endParaRPr lang="en-US" dirty="0"/>
          </a:p>
        </p:txBody>
      </p:sp>
      <p:pic>
        <p:nvPicPr>
          <p:cNvPr id="5" name="Picture 4" descr="NutritionLabel-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915" y="878110"/>
            <a:ext cx="3829944" cy="5693851"/>
          </a:xfrm>
          <a:prstGeom prst="rect">
            <a:avLst/>
          </a:prstGeom>
        </p:spPr>
      </p:pic>
      <p:sp>
        <p:nvSpPr>
          <p:cNvPr id="6" name="Content Placeholder 2"/>
          <p:cNvSpPr>
            <a:spLocks noGrp="1"/>
          </p:cNvSpPr>
          <p:nvPr>
            <p:ph idx="1"/>
          </p:nvPr>
        </p:nvSpPr>
        <p:spPr>
          <a:xfrm>
            <a:off x="457200" y="1752600"/>
            <a:ext cx="4749800" cy="4373563"/>
          </a:xfrm>
        </p:spPr>
        <p:txBody>
          <a:bodyPr>
            <a:normAutofit/>
          </a:bodyPr>
          <a:lstStyle/>
          <a:p>
            <a:r>
              <a:rPr lang="en-US" dirty="0" smtClean="0"/>
              <a:t>3. Limit </a:t>
            </a:r>
            <a:r>
              <a:rPr lang="en-US" i="1" dirty="0" smtClean="0"/>
              <a:t>these</a:t>
            </a:r>
            <a:r>
              <a:rPr lang="en-US" dirty="0" smtClean="0"/>
              <a:t> nutrients.</a:t>
            </a:r>
          </a:p>
          <a:p>
            <a:pPr marL="800100" lvl="1" indent="-342900">
              <a:buFont typeface="Arial"/>
              <a:buChar char="•"/>
            </a:pPr>
            <a:r>
              <a:rPr lang="en-US" dirty="0" smtClean="0"/>
              <a:t>Limit the amounts of saturated fat and sodium you eat, and avoid trans fat. Choose foods with less of these nutrients when possible.</a:t>
            </a:r>
            <a:r>
              <a:rPr lang="en-US" dirty="0"/>
              <a:t>	</a:t>
            </a:r>
            <a:r>
              <a:rPr lang="en-US" dirty="0" smtClean="0"/>
              <a:t>	</a:t>
            </a:r>
          </a:p>
          <a:p>
            <a:r>
              <a:rPr lang="en-US" dirty="0" smtClean="0"/>
              <a:t>4. Get enough of </a:t>
            </a:r>
            <a:r>
              <a:rPr lang="en-US" i="1" dirty="0" smtClean="0"/>
              <a:t>these</a:t>
            </a:r>
            <a:r>
              <a:rPr lang="en-US" dirty="0" smtClean="0"/>
              <a:t> nutrients.</a:t>
            </a:r>
          </a:p>
          <a:p>
            <a:pPr marL="800100" lvl="1" indent="-342900">
              <a:buFont typeface="Arial"/>
              <a:buChar char="•"/>
            </a:pPr>
            <a:r>
              <a:rPr lang="en-US" dirty="0" smtClean="0"/>
              <a:t>Make sure you get enough beneficial nutrients such as: dietary fiber, protein, calcium, iron, vitamins, and other nutrients you need every day.</a:t>
            </a:r>
          </a:p>
        </p:txBody>
      </p:sp>
    </p:spTree>
    <p:extLst>
      <p:ext uri="{BB962C8B-B14F-4D97-AF65-F5344CB8AC3E}">
        <p14:creationId xmlns:p14="http://schemas.microsoft.com/office/powerpoint/2010/main" val="13642325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labels</a:t>
            </a:r>
            <a:endParaRPr lang="en-US" dirty="0"/>
          </a:p>
        </p:txBody>
      </p:sp>
      <p:sp>
        <p:nvSpPr>
          <p:cNvPr id="3" name="Content Placeholder 2"/>
          <p:cNvSpPr>
            <a:spLocks noGrp="1"/>
          </p:cNvSpPr>
          <p:nvPr>
            <p:ph idx="1"/>
          </p:nvPr>
        </p:nvSpPr>
        <p:spPr>
          <a:xfrm>
            <a:off x="457200" y="1752600"/>
            <a:ext cx="4713514" cy="4373563"/>
          </a:xfrm>
        </p:spPr>
        <p:txBody>
          <a:bodyPr/>
          <a:lstStyle/>
          <a:p>
            <a:r>
              <a:rPr lang="en-US" dirty="0" smtClean="0"/>
              <a:t>5. Quick guide to % Daily Value</a:t>
            </a:r>
          </a:p>
          <a:p>
            <a:pPr marL="800100" lvl="1" indent="-342900">
              <a:buFont typeface="Arial"/>
              <a:buChar char="•"/>
            </a:pPr>
            <a:r>
              <a:rPr lang="en-US" dirty="0" smtClean="0"/>
              <a:t>The % Daily Value (DV) tells you the percentage of each nutrient in a single serving, in terms of the daily recommended amount. As a guide, if you want to consume less of a nutrient (i.e. saturated fat or sodium) choose foods with a DV of </a:t>
            </a:r>
            <a:r>
              <a:rPr lang="en-US" u="sng" dirty="0" smtClean="0"/>
              <a:t>5% or less</a:t>
            </a:r>
            <a:r>
              <a:rPr lang="en-US" dirty="0" smtClean="0"/>
              <a:t>. If you want to consume more of a nutrient (i.e. fiber), choose foods with a DV or </a:t>
            </a:r>
            <a:r>
              <a:rPr lang="en-US" u="sng" dirty="0" smtClean="0"/>
              <a:t>20% or more</a:t>
            </a:r>
            <a:r>
              <a:rPr lang="en-US" dirty="0" smtClean="0"/>
              <a:t>. </a:t>
            </a:r>
          </a:p>
        </p:txBody>
      </p:sp>
      <p:pic>
        <p:nvPicPr>
          <p:cNvPr id="6" name="Picture 5" descr="NutritionLabel-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915" y="878110"/>
            <a:ext cx="3829944" cy="5693851"/>
          </a:xfrm>
          <a:prstGeom prst="rect">
            <a:avLst/>
          </a:prstGeom>
        </p:spPr>
      </p:pic>
    </p:spTree>
    <p:extLst>
      <p:ext uri="{BB962C8B-B14F-4D97-AF65-F5344CB8AC3E}">
        <p14:creationId xmlns:p14="http://schemas.microsoft.com/office/powerpoint/2010/main" val="37916007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label tips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Remember that the information shown on food labels is based on 2,000 calories per day. You may need to consume more or less depending on your age, gender, activity level, and whether you’re trying to lose, gain, or maintain your weight.</a:t>
            </a:r>
          </a:p>
          <a:p>
            <a:pPr marL="342900" indent="-342900">
              <a:buFont typeface="Arial"/>
              <a:buChar char="•"/>
            </a:pPr>
            <a:r>
              <a:rPr lang="en-US" dirty="0" smtClean="0"/>
              <a:t>When the nutrition facts label says a food contains “0 g” trans fat, but includes “partially hydrogenated oil” on the ingredient list, it means the food contains less than .5 g trans fat per serving. So, if you eat more than one serving, you can quickly reach your daily limit of trans fat. </a:t>
            </a:r>
            <a:endParaRPr lang="en-US" dirty="0"/>
          </a:p>
        </p:txBody>
      </p:sp>
    </p:spTree>
    <p:extLst>
      <p:ext uri="{BB962C8B-B14F-4D97-AF65-F5344CB8AC3E}">
        <p14:creationId xmlns:p14="http://schemas.microsoft.com/office/powerpoint/2010/main" val="24479020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food labels</a:t>
            </a:r>
            <a:endParaRPr lang="en-US" dirty="0"/>
          </a:p>
        </p:txBody>
      </p:sp>
      <p:sp>
        <p:nvSpPr>
          <p:cNvPr id="3" name="Content Placeholder 2"/>
          <p:cNvSpPr>
            <a:spLocks noGrp="1"/>
          </p:cNvSpPr>
          <p:nvPr>
            <p:ph idx="1"/>
          </p:nvPr>
        </p:nvSpPr>
        <p:spPr/>
        <p:txBody>
          <a:bodyPr/>
          <a:lstStyle/>
          <a:p>
            <a:r>
              <a:rPr lang="en-US" dirty="0" smtClean="0"/>
              <a:t>Changes are being made to food labels for a variety of reasons:</a:t>
            </a:r>
          </a:p>
          <a:p>
            <a:pPr marL="342900" indent="-342900">
              <a:buFont typeface="Arial"/>
              <a:buChar char="•"/>
            </a:pPr>
            <a:r>
              <a:rPr lang="en-US" dirty="0" smtClean="0"/>
              <a:t>The current label is more than 20 years old. In order to make sure consumers have access to recent, accurate, and relevant information, changes need to be made. </a:t>
            </a:r>
          </a:p>
          <a:p>
            <a:pPr marL="342900" indent="-342900">
              <a:buFont typeface="Arial"/>
              <a:buChar char="•"/>
            </a:pPr>
            <a:r>
              <a:rPr lang="en-US" dirty="0" smtClean="0"/>
              <a:t>The changes made are based on updated scientific information, new nutrition and public health research, more recent dietary recommendations from expert groups, and input from the public.</a:t>
            </a:r>
            <a:endParaRPr lang="en-US" dirty="0"/>
          </a:p>
        </p:txBody>
      </p:sp>
    </p:spTree>
    <p:extLst>
      <p:ext uri="{BB962C8B-B14F-4D97-AF65-F5344CB8AC3E}">
        <p14:creationId xmlns:p14="http://schemas.microsoft.com/office/powerpoint/2010/main" val="23522012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a:t>
            </a:r>
            <a:r>
              <a:rPr lang="en-US" dirty="0" err="1" smtClean="0"/>
              <a:t>vs</a:t>
            </a:r>
            <a:r>
              <a:rPr lang="en-US" dirty="0" smtClean="0"/>
              <a:t> new format</a:t>
            </a:r>
            <a:endParaRPr lang="en-US" dirty="0"/>
          </a:p>
        </p:txBody>
      </p:sp>
      <p:pic>
        <p:nvPicPr>
          <p:cNvPr id="4" name="Content Placeholder 3" descr="old vs new.pdf"/>
          <p:cNvPicPr>
            <a:picLocks noGrp="1" noChangeAspect="1"/>
          </p:cNvPicPr>
          <p:nvPr>
            <p:ph idx="1"/>
          </p:nvPr>
        </p:nvPicPr>
        <p:blipFill>
          <a:blip r:embed="rId2">
            <a:extLst>
              <a:ext uri="{28A0092B-C50C-407E-A947-70E740481C1C}">
                <a14:useLocalDpi xmlns:a14="http://schemas.microsoft.com/office/drawing/2010/main" val="0"/>
              </a:ext>
            </a:extLst>
          </a:blip>
          <a:srcRect l="-66838" r="-66838"/>
          <a:stretch>
            <a:fillRect/>
          </a:stretch>
        </p:blipFill>
        <p:spPr>
          <a:xfrm>
            <a:off x="-383627" y="1270000"/>
            <a:ext cx="10085652" cy="5788745"/>
          </a:xfrm>
        </p:spPr>
      </p:pic>
    </p:spTree>
    <p:extLst>
      <p:ext uri="{BB962C8B-B14F-4D97-AF65-F5344CB8AC3E}">
        <p14:creationId xmlns:p14="http://schemas.microsoft.com/office/powerpoint/2010/main" val="284391151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of what’s different</a:t>
            </a:r>
            <a:endParaRPr lang="en-US" dirty="0"/>
          </a:p>
        </p:txBody>
      </p:sp>
      <p:pic>
        <p:nvPicPr>
          <p:cNvPr id="4" name="Content Placeholder 3" descr="whats different.pdf"/>
          <p:cNvPicPr>
            <a:picLocks noGrp="1" noChangeAspect="1"/>
          </p:cNvPicPr>
          <p:nvPr>
            <p:ph idx="1"/>
          </p:nvPr>
        </p:nvPicPr>
        <p:blipFill>
          <a:blip r:embed="rId2">
            <a:extLst>
              <a:ext uri="{28A0092B-C50C-407E-A947-70E740481C1C}">
                <a14:useLocalDpi xmlns:a14="http://schemas.microsoft.com/office/drawing/2010/main" val="0"/>
              </a:ext>
            </a:extLst>
          </a:blip>
          <a:srcRect l="-56092" r="-56092"/>
          <a:stretch>
            <a:fillRect/>
          </a:stretch>
        </p:blipFill>
        <p:spPr>
          <a:xfrm>
            <a:off x="-253787" y="1344523"/>
            <a:ext cx="9606057" cy="5513477"/>
          </a:xfrm>
        </p:spPr>
      </p:pic>
    </p:spTree>
    <p:extLst>
      <p:ext uri="{BB962C8B-B14F-4D97-AF65-F5344CB8AC3E}">
        <p14:creationId xmlns:p14="http://schemas.microsoft.com/office/powerpoint/2010/main" val="952957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size update</a:t>
            </a:r>
            <a:endParaRPr lang="en-US" dirty="0"/>
          </a:p>
        </p:txBody>
      </p:sp>
      <p:pic>
        <p:nvPicPr>
          <p:cNvPr id="4" name="Content Placeholder 3" descr="serving sizes.pdf"/>
          <p:cNvPicPr>
            <a:picLocks noGrp="1" noChangeAspect="1"/>
          </p:cNvPicPr>
          <p:nvPr>
            <p:ph idx="1"/>
          </p:nvPr>
        </p:nvPicPr>
        <p:blipFill>
          <a:blip r:embed="rId2">
            <a:extLst>
              <a:ext uri="{28A0092B-C50C-407E-A947-70E740481C1C}">
                <a14:useLocalDpi xmlns:a14="http://schemas.microsoft.com/office/drawing/2010/main" val="0"/>
              </a:ext>
            </a:extLst>
          </a:blip>
          <a:srcRect l="-92218" r="-92218"/>
          <a:stretch>
            <a:fillRect/>
          </a:stretch>
        </p:blipFill>
        <p:spPr>
          <a:xfrm>
            <a:off x="-416461" y="1139111"/>
            <a:ext cx="10216093" cy="5863612"/>
          </a:xfrm>
        </p:spPr>
      </p:pic>
    </p:spTree>
    <p:extLst>
      <p:ext uri="{BB962C8B-B14F-4D97-AF65-F5344CB8AC3E}">
        <p14:creationId xmlns:p14="http://schemas.microsoft.com/office/powerpoint/2010/main" val="2888980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Bilingual label</a:t>
            </a:r>
            <a:endParaRPr lang="en-US" dirty="0"/>
          </a:p>
        </p:txBody>
      </p:sp>
      <p:pic>
        <p:nvPicPr>
          <p:cNvPr id="4" name="Content Placeholder 3" descr="bilingual label.pdf"/>
          <p:cNvPicPr>
            <a:picLocks noGrp="1" noChangeAspect="1"/>
          </p:cNvPicPr>
          <p:nvPr>
            <p:ph idx="1"/>
          </p:nvPr>
        </p:nvPicPr>
        <p:blipFill>
          <a:blip r:embed="rId2">
            <a:extLst>
              <a:ext uri="{28A0092B-C50C-407E-A947-70E740481C1C}">
                <a14:useLocalDpi xmlns:a14="http://schemas.microsoft.com/office/drawing/2010/main" val="0"/>
              </a:ext>
            </a:extLst>
          </a:blip>
          <a:srcRect t="27824" b="27824"/>
          <a:stretch>
            <a:fillRect/>
          </a:stretch>
        </p:blipFill>
        <p:spPr>
          <a:xfrm>
            <a:off x="-676746" y="1101762"/>
            <a:ext cx="9565388" cy="5490135"/>
          </a:xfrm>
        </p:spPr>
      </p:pic>
    </p:spTree>
    <p:extLst>
      <p:ext uri="{BB962C8B-B14F-4D97-AF65-F5344CB8AC3E}">
        <p14:creationId xmlns:p14="http://schemas.microsoft.com/office/powerpoint/2010/main" val="331081115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best/worst foods</a:t>
            </a:r>
            <a:endParaRPr lang="en-US" dirty="0"/>
          </a:p>
        </p:txBody>
      </p:sp>
      <p:sp>
        <p:nvSpPr>
          <p:cNvPr id="3" name="Content Placeholder 2"/>
          <p:cNvSpPr>
            <a:spLocks noGrp="1"/>
          </p:cNvSpPr>
          <p:nvPr>
            <p:ph idx="1"/>
          </p:nvPr>
        </p:nvSpPr>
        <p:spPr/>
        <p:txBody>
          <a:bodyPr/>
          <a:lstStyle/>
          <a:p>
            <a:r>
              <a:rPr lang="en-US" dirty="0"/>
              <a:t>Worst: </a:t>
            </a:r>
            <a:r>
              <a:rPr lang="en-US" dirty="0">
                <a:hlinkClick r:id="rId2"/>
              </a:rPr>
              <a:t>https://cspinet.org/eating-healthy/foods-to-avoid/10-worst-</a:t>
            </a:r>
            <a:r>
              <a:rPr lang="en-US" dirty="0" smtClean="0">
                <a:hlinkClick r:id="rId2"/>
              </a:rPr>
              <a:t>foods</a:t>
            </a:r>
            <a:endParaRPr lang="en-US" dirty="0" smtClean="0"/>
          </a:p>
          <a:p>
            <a:endParaRPr lang="en-US" dirty="0"/>
          </a:p>
          <a:p>
            <a:r>
              <a:rPr lang="en-US" dirty="0"/>
              <a:t>Best: </a:t>
            </a:r>
            <a:r>
              <a:rPr lang="en-US" dirty="0">
                <a:hlinkClick r:id="rId3"/>
              </a:rPr>
              <a:t>https://cspinet.org/eating-healthy/what-eat/10-best-</a:t>
            </a:r>
            <a:r>
              <a:rPr lang="en-US" dirty="0" smtClean="0">
                <a:hlinkClick r:id="rId3"/>
              </a:rPr>
              <a:t>foods</a:t>
            </a:r>
            <a:endParaRPr lang="en-US" dirty="0" smtClean="0"/>
          </a:p>
          <a:p>
            <a:endParaRPr lang="en-US" dirty="0" smtClean="0"/>
          </a:p>
          <a:p>
            <a:endParaRPr lang="en-US" dirty="0"/>
          </a:p>
        </p:txBody>
      </p:sp>
    </p:spTree>
    <p:extLst>
      <p:ext uri="{BB962C8B-B14F-4D97-AF65-F5344CB8AC3E}">
        <p14:creationId xmlns:p14="http://schemas.microsoft.com/office/powerpoint/2010/main" val="2129008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Let’s practice reading some food labels!</a:t>
            </a:r>
            <a:endParaRPr lang="en-US" dirty="0"/>
          </a:p>
        </p:txBody>
      </p:sp>
    </p:spTree>
    <p:extLst>
      <p:ext uri="{BB962C8B-B14F-4D97-AF65-F5344CB8AC3E}">
        <p14:creationId xmlns:p14="http://schemas.microsoft.com/office/powerpoint/2010/main" val="40365437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dirty="0" smtClean="0"/>
              <a:t>5. Lack of </a:t>
            </a:r>
            <a:r>
              <a:rPr lang="en-US" dirty="0" smtClean="0"/>
              <a:t>education</a:t>
            </a:r>
          </a:p>
        </p:txBody>
      </p:sp>
      <p:pic>
        <p:nvPicPr>
          <p:cNvPr id="4" name="Picture 3" descr="arfu_988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355" y="2340429"/>
            <a:ext cx="6237781" cy="4042082"/>
          </a:xfrm>
          <a:prstGeom prst="rect">
            <a:avLst/>
          </a:prstGeom>
        </p:spPr>
      </p:pic>
    </p:spTree>
    <p:extLst>
      <p:ext uri="{BB962C8B-B14F-4D97-AF65-F5344CB8AC3E}">
        <p14:creationId xmlns:p14="http://schemas.microsoft.com/office/powerpoint/2010/main" val="3972150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 of nutrition</a:t>
            </a:r>
            <a:endParaRPr lang="en-US" dirty="0"/>
          </a:p>
        </p:txBody>
      </p:sp>
      <p:sp>
        <p:nvSpPr>
          <p:cNvPr id="3" name="Content Placeholder 2"/>
          <p:cNvSpPr>
            <a:spLocks noGrp="1"/>
          </p:cNvSpPr>
          <p:nvPr>
            <p:ph idx="1"/>
          </p:nvPr>
        </p:nvSpPr>
        <p:spPr/>
        <p:txBody>
          <a:bodyPr/>
          <a:lstStyle/>
          <a:p>
            <a:r>
              <a:rPr lang="en-US" dirty="0" smtClean="0"/>
              <a:t>Most people know there is a fundamental relationship between food and health. </a:t>
            </a:r>
            <a:endParaRPr lang="en-US" dirty="0"/>
          </a:p>
          <a:p>
            <a:pPr marL="800100" lvl="1" indent="-342900">
              <a:buFont typeface="Arial"/>
              <a:buChar char="•"/>
            </a:pPr>
            <a:r>
              <a:rPr lang="en-US" dirty="0" smtClean="0"/>
              <a:t>But</a:t>
            </a:r>
            <a:r>
              <a:rPr lang="mr-IN" dirty="0" smtClean="0"/>
              <a:t>…</a:t>
            </a:r>
            <a:r>
              <a:rPr lang="en-US" dirty="0" smtClean="0"/>
              <a:t> many do not know what nutrients are needed or are not able to choose proper foods for optimum health.</a:t>
            </a:r>
          </a:p>
          <a:p>
            <a:pPr marL="800100" lvl="1" indent="-342900">
              <a:buFont typeface="Arial"/>
              <a:buChar char="•"/>
            </a:pPr>
            <a:endParaRPr lang="en-US" dirty="0"/>
          </a:p>
          <a:p>
            <a:pPr marL="800100" lvl="1" indent="-342900">
              <a:buFont typeface="Arial"/>
              <a:buChar char="•"/>
            </a:pPr>
            <a:endParaRPr lang="en-US" dirty="0" smtClean="0"/>
          </a:p>
          <a:p>
            <a:pPr algn="ctr"/>
            <a:r>
              <a:rPr lang="en-US" u="sng" dirty="0" smtClean="0"/>
              <a:t>Think Pair Share</a:t>
            </a:r>
            <a:r>
              <a:rPr lang="en-US" dirty="0" smtClean="0"/>
              <a:t>: What are some reasons people would not be able to choose these foods? (Be prepared to share your discussion with the class).</a:t>
            </a:r>
            <a:endParaRPr lang="en-US" dirty="0"/>
          </a:p>
        </p:txBody>
      </p:sp>
    </p:spTree>
    <p:extLst>
      <p:ext uri="{BB962C8B-B14F-4D97-AF65-F5344CB8AC3E}">
        <p14:creationId xmlns:p14="http://schemas.microsoft.com/office/powerpoint/2010/main" val="402461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good nutrition</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Healthy appearance</a:t>
            </a:r>
          </a:p>
          <a:p>
            <a:pPr marL="342900" indent="-342900">
              <a:buFont typeface="Arial"/>
              <a:buChar char="•"/>
            </a:pPr>
            <a:r>
              <a:rPr lang="en-US" dirty="0" smtClean="0"/>
              <a:t>Good attitude</a:t>
            </a:r>
          </a:p>
          <a:p>
            <a:pPr marL="342900" indent="-342900">
              <a:buFont typeface="Arial"/>
              <a:buChar char="•"/>
            </a:pPr>
            <a:r>
              <a:rPr lang="en-US" dirty="0" smtClean="0"/>
              <a:t>Proper sleep and bowel habits</a:t>
            </a:r>
          </a:p>
          <a:p>
            <a:pPr marL="342900" indent="-342900">
              <a:buFont typeface="Arial"/>
              <a:buChar char="•"/>
            </a:pPr>
            <a:r>
              <a:rPr lang="en-US" dirty="0" smtClean="0"/>
              <a:t>High energy level</a:t>
            </a:r>
          </a:p>
          <a:p>
            <a:pPr marL="342900" indent="-342900">
              <a:buFont typeface="Arial"/>
              <a:buChar char="•"/>
            </a:pPr>
            <a:r>
              <a:rPr lang="en-US" dirty="0" smtClean="0"/>
              <a:t>Enthusiasm and freedom from anxiety</a:t>
            </a:r>
          </a:p>
        </p:txBody>
      </p:sp>
    </p:spTree>
    <p:extLst>
      <p:ext uri="{BB962C8B-B14F-4D97-AF65-F5344CB8AC3E}">
        <p14:creationId xmlns:p14="http://schemas.microsoft.com/office/powerpoint/2010/main" val="95199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good nutrition</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Diseases or conditions prevented or delayed through good nutrition:</a:t>
            </a:r>
          </a:p>
          <a:p>
            <a:pPr marL="800100" lvl="1" indent="-342900">
              <a:buFont typeface="Arial"/>
              <a:buChar char="•"/>
            </a:pPr>
            <a:r>
              <a:rPr lang="en-US" dirty="0" smtClean="0"/>
              <a:t>Hypertension (high blood pressure)</a:t>
            </a:r>
          </a:p>
          <a:p>
            <a:pPr marL="800100" lvl="1" indent="-342900">
              <a:buFont typeface="Arial"/>
              <a:buChar char="•"/>
            </a:pPr>
            <a:r>
              <a:rPr lang="en-US" dirty="0" smtClean="0"/>
              <a:t>Atherosclerosis (fat and cholesterol build up on artery walls)</a:t>
            </a:r>
          </a:p>
          <a:p>
            <a:pPr marL="800100" lvl="1" indent="-342900">
              <a:buFont typeface="Arial"/>
              <a:buChar char="•"/>
            </a:pPr>
            <a:r>
              <a:rPr lang="en-US" dirty="0" smtClean="0"/>
              <a:t>Osteoporosis (thinning of the bones)</a:t>
            </a:r>
          </a:p>
          <a:p>
            <a:pPr marL="800100" lvl="1" indent="-342900">
              <a:buFont typeface="Arial"/>
              <a:buChar char="•"/>
            </a:pPr>
            <a:r>
              <a:rPr lang="en-US" dirty="0" smtClean="0"/>
              <a:t>Malnutrition (lack of proper nutrients)</a:t>
            </a:r>
          </a:p>
          <a:p>
            <a:r>
              <a:rPr lang="en-US" dirty="0"/>
              <a:t>	</a:t>
            </a:r>
          </a:p>
        </p:txBody>
      </p:sp>
    </p:spTree>
    <p:extLst>
      <p:ext uri="{BB962C8B-B14F-4D97-AF65-F5344CB8AC3E}">
        <p14:creationId xmlns:p14="http://schemas.microsoft.com/office/powerpoint/2010/main" val="394956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a:p>
          <a:p>
            <a:pPr algn="ctr"/>
            <a:r>
              <a:rPr lang="en-US" dirty="0" smtClean="0"/>
              <a:t>What are the nutrients essential to good nutrition? </a:t>
            </a:r>
          </a:p>
          <a:p>
            <a:pPr algn="ctr"/>
            <a:endParaRPr lang="en-US" dirty="0" smtClean="0"/>
          </a:p>
          <a:p>
            <a:pPr algn="ctr"/>
            <a:r>
              <a:rPr lang="en-US" i="1" dirty="0" smtClean="0"/>
              <a:t>(Hint: There’s 6 of them, and it’s not the food groups!)</a:t>
            </a:r>
            <a:endParaRPr lang="en-US" i="1" dirty="0"/>
          </a:p>
        </p:txBody>
      </p:sp>
    </p:spTree>
    <p:extLst>
      <p:ext uri="{BB962C8B-B14F-4D97-AF65-F5344CB8AC3E}">
        <p14:creationId xmlns:p14="http://schemas.microsoft.com/office/powerpoint/2010/main" val="2852184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8741447</TotalTime>
  <Words>2312</Words>
  <Application>Microsoft Macintosh PowerPoint</Application>
  <PresentationFormat>On-screen Show (4:3)</PresentationFormat>
  <Paragraphs>216</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Essential</vt:lpstr>
      <vt:lpstr>Intro to nutrition</vt:lpstr>
      <vt:lpstr>What is nutrition?</vt:lpstr>
      <vt:lpstr>Obesity in the usa</vt:lpstr>
      <vt:lpstr>Poor nutrition</vt:lpstr>
      <vt:lpstr>And…</vt:lpstr>
      <vt:lpstr>Fundamentals of nutrition</vt:lpstr>
      <vt:lpstr>Effects of good nutrition</vt:lpstr>
      <vt:lpstr>Effects of good nutrition</vt:lpstr>
      <vt:lpstr>Think pair share</vt:lpstr>
      <vt:lpstr>Nutrient groups/essential nutrients</vt:lpstr>
      <vt:lpstr>Calories &amp; macronutrients</vt:lpstr>
      <vt:lpstr>micronutrients</vt:lpstr>
      <vt:lpstr>And…</vt:lpstr>
      <vt:lpstr>fats</vt:lpstr>
      <vt:lpstr>Fats cont.</vt:lpstr>
      <vt:lpstr>protein</vt:lpstr>
      <vt:lpstr>Amino acids</vt:lpstr>
      <vt:lpstr>Protein cont.</vt:lpstr>
      <vt:lpstr>carbohydrates</vt:lpstr>
      <vt:lpstr>Carbohydrates: quality matters!</vt:lpstr>
      <vt:lpstr>vitamins</vt:lpstr>
      <vt:lpstr>Vitamins cont.</vt:lpstr>
      <vt:lpstr>Minerals</vt:lpstr>
      <vt:lpstr>water</vt:lpstr>
      <vt:lpstr>Water cont.</vt:lpstr>
      <vt:lpstr>Jamie oliver</vt:lpstr>
      <vt:lpstr>Food groups</vt:lpstr>
      <vt:lpstr>Dietary reference intake (DRI)</vt:lpstr>
      <vt:lpstr>fruits</vt:lpstr>
      <vt:lpstr>vegetables</vt:lpstr>
      <vt:lpstr>grains</vt:lpstr>
      <vt:lpstr>Anatomy of a grain</vt:lpstr>
      <vt:lpstr>Grains cont.</vt:lpstr>
      <vt:lpstr>protein</vt:lpstr>
      <vt:lpstr>Protein cont.</vt:lpstr>
      <vt:lpstr>dairy</vt:lpstr>
      <vt:lpstr>Dairy cont.</vt:lpstr>
      <vt:lpstr>Food labels</vt:lpstr>
      <vt:lpstr>Food labels</vt:lpstr>
      <vt:lpstr>Food labels</vt:lpstr>
      <vt:lpstr>Food labels</vt:lpstr>
      <vt:lpstr>Food label tips</vt:lpstr>
      <vt:lpstr>Changes to food labels</vt:lpstr>
      <vt:lpstr>Original vs new format</vt:lpstr>
      <vt:lpstr>Highlight of what’s different</vt:lpstr>
      <vt:lpstr>Serving size update</vt:lpstr>
      <vt:lpstr>Bilingual label</vt:lpstr>
      <vt:lpstr>10 best/worst foods</vt:lpstr>
      <vt:lpstr>activity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nutrition</dc:title>
  <dc:creator>S</dc:creator>
  <cp:lastModifiedBy>S</cp:lastModifiedBy>
  <cp:revision>92</cp:revision>
  <dcterms:created xsi:type="dcterms:W3CDTF">2017-08-14T22:49:43Z</dcterms:created>
  <dcterms:modified xsi:type="dcterms:W3CDTF">2017-10-16T03:39:48Z</dcterms:modified>
</cp:coreProperties>
</file>