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6"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2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1/26/18</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1/26/18</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1/26/18</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Food Labels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3700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Added Sugars Cont.</a:t>
            </a:r>
            <a:endParaRPr lang="en-US" dirty="0"/>
          </a:p>
        </p:txBody>
      </p:sp>
      <p:sp>
        <p:nvSpPr>
          <p:cNvPr id="3" name="Content Placeholder 2"/>
          <p:cNvSpPr>
            <a:spLocks noGrp="1"/>
          </p:cNvSpPr>
          <p:nvPr>
            <p:ph idx="1"/>
          </p:nvPr>
        </p:nvSpPr>
        <p:spPr/>
        <p:txBody>
          <a:bodyPr/>
          <a:lstStyle/>
          <a:p>
            <a:r>
              <a:rPr lang="en-US" dirty="0" smtClean="0"/>
              <a:t>The Food and Drug Administration defines added sugars </a:t>
            </a:r>
            <a:r>
              <a:rPr lang="en-US" i="1" dirty="0" smtClean="0"/>
              <a:t>as sugars that are either added during the processing of foods, or are packaged as such</a:t>
            </a:r>
            <a:r>
              <a:rPr lang="en-US" dirty="0" smtClean="0"/>
              <a:t> (a sugar packet or bag of brown sugar). </a:t>
            </a:r>
            <a:endParaRPr lang="en-US" dirty="0"/>
          </a:p>
          <a:p>
            <a:r>
              <a:rPr lang="en-US" dirty="0" smtClean="0"/>
              <a:t>Added sugars include: syrups, brown sugar, high fructose corn syrup, invert sugar, maltose, </a:t>
            </a:r>
            <a:r>
              <a:rPr lang="en-US" dirty="0" err="1" smtClean="0"/>
              <a:t>trehalose</a:t>
            </a:r>
            <a:r>
              <a:rPr lang="en-US" dirty="0" smtClean="0"/>
              <a:t>, honey, molasses, sucrose, maltose sugar, lactose, and concentrated fruit juice.</a:t>
            </a:r>
            <a:endParaRPr lang="en-US" dirty="0"/>
          </a:p>
        </p:txBody>
      </p:sp>
    </p:spTree>
    <p:extLst>
      <p:ext uri="{BB962C8B-B14F-4D97-AF65-F5344CB8AC3E}">
        <p14:creationId xmlns:p14="http://schemas.microsoft.com/office/powerpoint/2010/main" val="445575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Sugar and % DV</a:t>
            </a:r>
            <a:endParaRPr lang="en-US" dirty="0"/>
          </a:p>
        </p:txBody>
      </p:sp>
      <p:sp>
        <p:nvSpPr>
          <p:cNvPr id="3" name="Content Placeholder 2"/>
          <p:cNvSpPr>
            <a:spLocks noGrp="1"/>
          </p:cNvSpPr>
          <p:nvPr>
            <p:ph idx="1"/>
          </p:nvPr>
        </p:nvSpPr>
        <p:spPr/>
        <p:txBody>
          <a:bodyPr/>
          <a:lstStyle/>
          <a:p>
            <a:r>
              <a:rPr lang="en-US" dirty="0" smtClean="0"/>
              <a:t>The %DV for added sugars is also on the new label. This is 10% or total daily calories. </a:t>
            </a:r>
          </a:p>
          <a:p>
            <a:pPr lvl="1"/>
            <a:r>
              <a:rPr lang="en-US" dirty="0" smtClean="0"/>
              <a:t>Therefore, if your recommended intake is 2,300 calories per day, you should not consumer more than 230 calories per day from added sugars.</a:t>
            </a:r>
            <a:endParaRPr lang="en-US" dirty="0"/>
          </a:p>
        </p:txBody>
      </p:sp>
    </p:spTree>
    <p:extLst>
      <p:ext uri="{BB962C8B-B14F-4D97-AF65-F5344CB8AC3E}">
        <p14:creationId xmlns:p14="http://schemas.microsoft.com/office/powerpoint/2010/main" val="3033417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Nutrients of Concern</a:t>
            </a:r>
            <a:endParaRPr lang="en-US" dirty="0"/>
          </a:p>
        </p:txBody>
      </p:sp>
      <p:sp>
        <p:nvSpPr>
          <p:cNvPr id="3" name="Content Placeholder 2"/>
          <p:cNvSpPr>
            <a:spLocks noGrp="1"/>
          </p:cNvSpPr>
          <p:nvPr>
            <p:ph idx="1"/>
          </p:nvPr>
        </p:nvSpPr>
        <p:spPr/>
        <p:txBody>
          <a:bodyPr/>
          <a:lstStyle/>
          <a:p>
            <a:r>
              <a:rPr lang="en-US" dirty="0" smtClean="0"/>
              <a:t>According to national food consumption surveys, Americans do not get enough vitamin D and potassium in their diets. </a:t>
            </a:r>
          </a:p>
          <a:p>
            <a:pPr lvl="1"/>
            <a:r>
              <a:rPr lang="en-US" dirty="0" smtClean="0"/>
              <a:t>These diets are linked to greater risk of chronic diseases. </a:t>
            </a:r>
          </a:p>
          <a:p>
            <a:pPr lvl="1"/>
            <a:r>
              <a:rPr lang="en-US" dirty="0" smtClean="0"/>
              <a:t>For this reason, vitamin D and potassium replace vitamins A and C (which used to be deficient in American diets, but are no longer). Vitamins A and C can still be voluntarily listed on the new labels. </a:t>
            </a:r>
            <a:endParaRPr lang="en-US" dirty="0"/>
          </a:p>
        </p:txBody>
      </p:sp>
    </p:spTree>
    <p:extLst>
      <p:ext uri="{BB962C8B-B14F-4D97-AF65-F5344CB8AC3E}">
        <p14:creationId xmlns:p14="http://schemas.microsoft.com/office/powerpoint/2010/main" val="290124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Nutrients of Concern Cont.</a:t>
            </a:r>
            <a:endParaRPr lang="en-US" dirty="0"/>
          </a:p>
        </p:txBody>
      </p:sp>
      <p:sp>
        <p:nvSpPr>
          <p:cNvPr id="3" name="Content Placeholder 2"/>
          <p:cNvSpPr>
            <a:spLocks noGrp="1"/>
          </p:cNvSpPr>
          <p:nvPr>
            <p:ph idx="1"/>
          </p:nvPr>
        </p:nvSpPr>
        <p:spPr/>
        <p:txBody>
          <a:bodyPr/>
          <a:lstStyle/>
          <a:p>
            <a:r>
              <a:rPr lang="en-US" dirty="0" smtClean="0"/>
              <a:t>Although artificial sources of trans fats from partially hydrogenated oils are no longer allowed, naturally occurring trans fats are still allowed. </a:t>
            </a:r>
          </a:p>
          <a:p>
            <a:pPr lvl="1"/>
            <a:r>
              <a:rPr lang="en-US" dirty="0" smtClean="0"/>
              <a:t>Examples: cows and goats</a:t>
            </a:r>
          </a:p>
          <a:p>
            <a:pPr lvl="1"/>
            <a:r>
              <a:rPr lang="en-US" dirty="0" smtClean="0"/>
              <a:t>Food manufacturers will be able to petition the FDA to use partially hydrogenated oil in products. These may or may not be approved. </a:t>
            </a:r>
            <a:endParaRPr lang="en-US" dirty="0"/>
          </a:p>
        </p:txBody>
      </p:sp>
    </p:spTree>
    <p:extLst>
      <p:ext uri="{BB962C8B-B14F-4D97-AF65-F5344CB8AC3E}">
        <p14:creationId xmlns:p14="http://schemas.microsoft.com/office/powerpoint/2010/main" val="310091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Footnote</a:t>
            </a:r>
            <a:endParaRPr lang="en-US" dirty="0"/>
          </a:p>
        </p:txBody>
      </p:sp>
      <p:sp>
        <p:nvSpPr>
          <p:cNvPr id="3" name="Content Placeholder 2"/>
          <p:cNvSpPr>
            <a:spLocks noGrp="1"/>
          </p:cNvSpPr>
          <p:nvPr>
            <p:ph idx="1"/>
          </p:nvPr>
        </p:nvSpPr>
        <p:spPr/>
        <p:txBody>
          <a:bodyPr/>
          <a:lstStyle/>
          <a:p>
            <a:r>
              <a:rPr lang="en-US" dirty="0" smtClean="0"/>
              <a:t>The footnote was revised to better explain % Daily Values. The calculate %DV, use the following formula:</a:t>
            </a:r>
          </a:p>
          <a:p>
            <a:pPr marL="0" indent="0" algn="ctr">
              <a:buNone/>
            </a:pPr>
            <a:r>
              <a:rPr lang="en-US" b="1" dirty="0" smtClean="0"/>
              <a:t>(amount of nutrient in 1 serving of product ÷  recommended daily value) x 100 = %DV</a:t>
            </a:r>
          </a:p>
          <a:p>
            <a:pPr marL="0" indent="0">
              <a:buNone/>
            </a:pPr>
            <a:r>
              <a:rPr lang="en-US" dirty="0" smtClean="0"/>
              <a:t>Example:</a:t>
            </a:r>
          </a:p>
          <a:p>
            <a:pPr marL="0" indent="0">
              <a:buNone/>
            </a:pPr>
            <a:r>
              <a:rPr lang="en-US" dirty="0" smtClean="0"/>
              <a:t>(34g total carbohydrate ÷ 275g carbohydrate per day) x 100 = 12% DV</a:t>
            </a:r>
            <a:endParaRPr lang="en-US" dirty="0"/>
          </a:p>
          <a:p>
            <a:pPr marL="0" indent="0">
              <a:buNone/>
            </a:pPr>
            <a:endParaRPr lang="en-US" dirty="0"/>
          </a:p>
        </p:txBody>
      </p:sp>
    </p:spTree>
    <p:extLst>
      <p:ext uri="{BB962C8B-B14F-4D97-AF65-F5344CB8AC3E}">
        <p14:creationId xmlns:p14="http://schemas.microsoft.com/office/powerpoint/2010/main" val="1280525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8-01-26 at 1.27.14 PM.png"/>
          <p:cNvPicPr>
            <a:picLocks noGrp="1" noChangeAspect="1"/>
          </p:cNvPicPr>
          <p:nvPr>
            <p:ph idx="1"/>
          </p:nvPr>
        </p:nvPicPr>
        <p:blipFill>
          <a:blip r:embed="rId2">
            <a:extLst>
              <a:ext uri="{28A0092B-C50C-407E-A947-70E740481C1C}">
                <a14:useLocalDpi xmlns:a14="http://schemas.microsoft.com/office/drawing/2010/main" val="0"/>
              </a:ext>
            </a:extLst>
          </a:blip>
          <a:srcRect l="-71857" r="-71857"/>
          <a:stretch>
            <a:fillRect/>
          </a:stretch>
        </p:blipFill>
        <p:spPr>
          <a:xfrm rot="16200000">
            <a:off x="-2153446" y="-432630"/>
            <a:ext cx="13518927" cy="7720371"/>
          </a:xfrm>
        </p:spPr>
      </p:pic>
    </p:spTree>
    <p:extLst>
      <p:ext uri="{BB962C8B-B14F-4D97-AF65-F5344CB8AC3E}">
        <p14:creationId xmlns:p14="http://schemas.microsoft.com/office/powerpoint/2010/main" val="2776547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check in</a:t>
            </a:r>
            <a:r>
              <a:rPr lang="mr-IN" dirty="0" smtClean="0"/>
              <a:t>…</a:t>
            </a:r>
            <a:endParaRPr lang="en-US" dirty="0"/>
          </a:p>
        </p:txBody>
      </p:sp>
      <p:sp>
        <p:nvSpPr>
          <p:cNvPr id="3" name="Content Placeholder 2"/>
          <p:cNvSpPr>
            <a:spLocks noGrp="1"/>
          </p:cNvSpPr>
          <p:nvPr>
            <p:ph idx="1"/>
          </p:nvPr>
        </p:nvSpPr>
        <p:spPr/>
        <p:txBody>
          <a:bodyPr/>
          <a:lstStyle/>
          <a:p>
            <a:r>
              <a:rPr lang="en-US" b="1" dirty="0" smtClean="0"/>
              <a:t>Who</a:t>
            </a:r>
            <a:r>
              <a:rPr lang="en-US" dirty="0" smtClean="0"/>
              <a:t> is required to use the revised Nutrition Label on their products?</a:t>
            </a:r>
          </a:p>
          <a:p>
            <a:r>
              <a:rPr lang="en-US" b="1" dirty="0" smtClean="0"/>
              <a:t>When</a:t>
            </a:r>
            <a:r>
              <a:rPr lang="en-US" dirty="0" smtClean="0"/>
              <a:t> are they required to?</a:t>
            </a:r>
          </a:p>
          <a:p>
            <a:r>
              <a:rPr lang="en-US" b="1" dirty="0" smtClean="0"/>
              <a:t>What</a:t>
            </a:r>
            <a:r>
              <a:rPr lang="en-US" dirty="0" smtClean="0"/>
              <a:t> is being changed?</a:t>
            </a:r>
          </a:p>
          <a:p>
            <a:r>
              <a:rPr lang="en-US" b="1" dirty="0" smtClean="0"/>
              <a:t>Where</a:t>
            </a:r>
            <a:r>
              <a:rPr lang="en-US" dirty="0" smtClean="0"/>
              <a:t> is this change taking place (not geographically)?</a:t>
            </a:r>
          </a:p>
          <a:p>
            <a:r>
              <a:rPr lang="en-US" b="1" dirty="0" smtClean="0"/>
              <a:t>Why</a:t>
            </a:r>
            <a:r>
              <a:rPr lang="en-US" dirty="0" smtClean="0"/>
              <a:t> are they making changes?</a:t>
            </a:r>
            <a:endParaRPr lang="en-US" dirty="0"/>
          </a:p>
        </p:txBody>
      </p:sp>
    </p:spTree>
    <p:extLst>
      <p:ext uri="{BB962C8B-B14F-4D97-AF65-F5344CB8AC3E}">
        <p14:creationId xmlns:p14="http://schemas.microsoft.com/office/powerpoint/2010/main" val="398656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idx="1"/>
          </p:nvPr>
        </p:nvSpPr>
        <p:spPr/>
        <p:txBody>
          <a:bodyPr/>
          <a:lstStyle/>
          <a:p>
            <a:r>
              <a:rPr lang="en-US" dirty="0" smtClean="0"/>
              <a:t>All food manufacturers will be required to use the revised Nutrition Facts label on their products.</a:t>
            </a:r>
            <a:endParaRPr lang="en-US" dirty="0"/>
          </a:p>
        </p:txBody>
      </p:sp>
    </p:spTree>
    <p:extLst>
      <p:ext uri="{BB962C8B-B14F-4D97-AF65-F5344CB8AC3E}">
        <p14:creationId xmlns:p14="http://schemas.microsoft.com/office/powerpoint/2010/main" val="2514452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idx="1"/>
          </p:nvPr>
        </p:nvSpPr>
        <p:spPr/>
        <p:txBody>
          <a:bodyPr/>
          <a:lstStyle/>
          <a:p>
            <a:r>
              <a:rPr lang="en-US" dirty="0" smtClean="0"/>
              <a:t>Food manufacturers with sales of $10 million per year or more must use the revised labels on their products no later than July 26, 2018.</a:t>
            </a:r>
          </a:p>
          <a:p>
            <a:r>
              <a:rPr lang="en-US" dirty="0"/>
              <a:t>Food manufacturers with sales </a:t>
            </a:r>
            <a:r>
              <a:rPr lang="en-US" dirty="0" smtClean="0"/>
              <a:t>less than $</a:t>
            </a:r>
            <a:r>
              <a:rPr lang="en-US" dirty="0"/>
              <a:t>10 million per year </a:t>
            </a:r>
            <a:r>
              <a:rPr lang="en-US" dirty="0" smtClean="0"/>
              <a:t> have an additional year to comply.</a:t>
            </a:r>
          </a:p>
          <a:p>
            <a:endParaRPr lang="en-US" dirty="0"/>
          </a:p>
        </p:txBody>
      </p:sp>
    </p:spTree>
    <p:extLst>
      <p:ext uri="{BB962C8B-B14F-4D97-AF65-F5344CB8AC3E}">
        <p14:creationId xmlns:p14="http://schemas.microsoft.com/office/powerpoint/2010/main" val="1718610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a:xfrm>
            <a:off x="900112" y="1664632"/>
            <a:ext cx="7345363" cy="4744903"/>
          </a:xfrm>
        </p:spPr>
        <p:txBody>
          <a:bodyPr>
            <a:normAutofit fontScale="77500" lnSpcReduction="20000"/>
          </a:bodyPr>
          <a:lstStyle/>
          <a:p>
            <a:r>
              <a:rPr lang="en-US" dirty="0"/>
              <a:t>Serving sizes must be updated to </a:t>
            </a:r>
            <a:r>
              <a:rPr lang="en-US" dirty="0" smtClean="0"/>
              <a:t>reflect </a:t>
            </a:r>
            <a:r>
              <a:rPr lang="en-US" dirty="0"/>
              <a:t>the amounts people typically eat. These serving sizes must appear in larger, bolder type. </a:t>
            </a:r>
          </a:p>
          <a:p>
            <a:r>
              <a:rPr lang="en-US" dirty="0"/>
              <a:t>Calories must also appear in larger, bolder type. </a:t>
            </a:r>
          </a:p>
          <a:p>
            <a:r>
              <a:rPr lang="en-US" dirty="0"/>
              <a:t>Calories from fat are no longer listed. </a:t>
            </a:r>
          </a:p>
          <a:p>
            <a:r>
              <a:rPr lang="en-US" dirty="0"/>
              <a:t>Percent Daily Values must be updated to </a:t>
            </a:r>
            <a:r>
              <a:rPr lang="en-US" dirty="0" smtClean="0"/>
              <a:t>reflect </a:t>
            </a:r>
            <a:r>
              <a:rPr lang="en-US" dirty="0"/>
              <a:t>current research. </a:t>
            </a:r>
          </a:p>
          <a:p>
            <a:r>
              <a:rPr lang="en-US" dirty="0"/>
              <a:t>A new row must be added to show the amount of added sugars a product contains. </a:t>
            </a:r>
          </a:p>
          <a:p>
            <a:r>
              <a:rPr lang="en-US" dirty="0"/>
              <a:t>Vitamin D and Potassium will replace Vitamins A and C on the label. </a:t>
            </a:r>
          </a:p>
          <a:p>
            <a:r>
              <a:rPr lang="en-US" dirty="0"/>
              <a:t>The footnote has been revised to better explain Percent Daily Values. </a:t>
            </a:r>
          </a:p>
          <a:p>
            <a:endParaRPr lang="en-US" dirty="0"/>
          </a:p>
        </p:txBody>
      </p:sp>
    </p:spTree>
    <p:extLst>
      <p:ext uri="{BB962C8B-B14F-4D97-AF65-F5344CB8AC3E}">
        <p14:creationId xmlns:p14="http://schemas.microsoft.com/office/powerpoint/2010/main" val="168696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a:t>
            </a:r>
            <a:endParaRPr lang="en-US" dirty="0"/>
          </a:p>
        </p:txBody>
      </p:sp>
      <p:sp>
        <p:nvSpPr>
          <p:cNvPr id="3" name="Content Placeholder 2"/>
          <p:cNvSpPr>
            <a:spLocks noGrp="1"/>
          </p:cNvSpPr>
          <p:nvPr>
            <p:ph idx="1"/>
          </p:nvPr>
        </p:nvSpPr>
        <p:spPr>
          <a:xfrm>
            <a:off x="900112" y="1871693"/>
            <a:ext cx="7345363" cy="4193828"/>
          </a:xfrm>
        </p:spPr>
        <p:txBody>
          <a:bodyPr>
            <a:normAutofit/>
          </a:bodyPr>
          <a:lstStyle/>
          <a:p>
            <a:r>
              <a:rPr lang="en-US" dirty="0" smtClean="0"/>
              <a:t>The current food label is over 20 years old!</a:t>
            </a:r>
          </a:p>
          <a:p>
            <a:r>
              <a:rPr lang="en-US" dirty="0" smtClean="0"/>
              <a:t>As of July 26, 2016, the Food and Drug Administration required an update.</a:t>
            </a:r>
          </a:p>
          <a:p>
            <a:r>
              <a:rPr lang="en-US" dirty="0" smtClean="0"/>
              <a:t>The Nutrition Facts label was updated with the following goals in mind:</a:t>
            </a:r>
          </a:p>
          <a:p>
            <a:pPr lvl="1"/>
            <a:r>
              <a:rPr lang="en-US" dirty="0" smtClean="0"/>
              <a:t>Current findings in nutrition research</a:t>
            </a:r>
          </a:p>
          <a:p>
            <a:pPr lvl="1"/>
            <a:r>
              <a:rPr lang="en-US" dirty="0" smtClean="0"/>
              <a:t>Reflect the eating habits of Americans</a:t>
            </a:r>
          </a:p>
          <a:p>
            <a:pPr lvl="1"/>
            <a:r>
              <a:rPr lang="en-US" dirty="0" smtClean="0"/>
              <a:t>Emphasize calories and serving size</a:t>
            </a:r>
          </a:p>
          <a:p>
            <a:pPr lvl="1"/>
            <a:r>
              <a:rPr lang="en-US" dirty="0" smtClean="0"/>
              <a:t>Focus on under consumed nutrients</a:t>
            </a:r>
          </a:p>
        </p:txBody>
      </p:sp>
    </p:spTree>
    <p:extLst>
      <p:ext uri="{BB962C8B-B14F-4D97-AF65-F5344CB8AC3E}">
        <p14:creationId xmlns:p14="http://schemas.microsoft.com/office/powerpoint/2010/main" val="1935510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lstStyle/>
          <a:p>
            <a:r>
              <a:rPr lang="en-US" dirty="0" smtClean="0"/>
              <a:t>Nutrition Fact labels are required on most food packages. Foods that provide no significant nutritional value (i.e. coffee, tea, many spices) are not required to. </a:t>
            </a:r>
          </a:p>
          <a:p>
            <a:r>
              <a:rPr lang="en-US" dirty="0" smtClean="0"/>
              <a:t>Foods such as sliced meats sold at a deli counter in bulk do not require nutrition labels. </a:t>
            </a:r>
          </a:p>
          <a:p>
            <a:r>
              <a:rPr lang="en-US" dirty="0" smtClean="0"/>
              <a:t>Foods sold at restaurants do not have to have nutrition fact labels (but they have to meet menu labeling requirements).</a:t>
            </a:r>
            <a:endParaRPr lang="en-US" dirty="0"/>
          </a:p>
        </p:txBody>
      </p:sp>
    </p:spTree>
    <p:extLst>
      <p:ext uri="{BB962C8B-B14F-4D97-AF65-F5344CB8AC3E}">
        <p14:creationId xmlns:p14="http://schemas.microsoft.com/office/powerpoint/2010/main" val="3986061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a:t>Nutrition and health researchers continue to discover more about the connection between what we eat and our health. In addition, people’s eating habits continue to change and evolve. As a result, the Nutrition Facts label has been revised to </a:t>
            </a:r>
            <a:r>
              <a:rPr lang="en-US" dirty="0" smtClean="0"/>
              <a:t>reflect </a:t>
            </a:r>
            <a:r>
              <a:rPr lang="en-US" dirty="0"/>
              <a:t>these changes and provide more useful information to consumers as they make decisions about food choices. </a:t>
            </a:r>
            <a:endParaRPr lang="en-US" dirty="0"/>
          </a:p>
        </p:txBody>
      </p:sp>
    </p:spTree>
    <p:extLst>
      <p:ext uri="{BB962C8B-B14F-4D97-AF65-F5344CB8AC3E}">
        <p14:creationId xmlns:p14="http://schemas.microsoft.com/office/powerpoint/2010/main" val="2747866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time for some follow up!</a:t>
            </a:r>
            <a:endParaRPr lang="en-US" dirty="0"/>
          </a:p>
        </p:txBody>
      </p:sp>
      <p:sp>
        <p:nvSpPr>
          <p:cNvPr id="3" name="Content Placeholder 2"/>
          <p:cNvSpPr>
            <a:spLocks noGrp="1"/>
          </p:cNvSpPr>
          <p:nvPr>
            <p:ph idx="1"/>
          </p:nvPr>
        </p:nvSpPr>
        <p:spPr/>
        <p:txBody>
          <a:bodyPr/>
          <a:lstStyle/>
          <a:p>
            <a:r>
              <a:rPr lang="en-US" dirty="0" smtClean="0"/>
              <a:t>Turn to the next page in your packet and complete the New Nutrition Fact Label Worksheet</a:t>
            </a:r>
            <a:endParaRPr lang="en-US" dirty="0"/>
          </a:p>
        </p:txBody>
      </p:sp>
    </p:spTree>
    <p:extLst>
      <p:ext uri="{BB962C8B-B14F-4D97-AF65-F5344CB8AC3E}">
        <p14:creationId xmlns:p14="http://schemas.microsoft.com/office/powerpoint/2010/main" val="246365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Compliancy</a:t>
            </a:r>
            <a:endParaRPr lang="en-US" dirty="0"/>
          </a:p>
        </p:txBody>
      </p:sp>
      <p:sp>
        <p:nvSpPr>
          <p:cNvPr id="3" name="Content Placeholder 2"/>
          <p:cNvSpPr>
            <a:spLocks noGrp="1"/>
          </p:cNvSpPr>
          <p:nvPr>
            <p:ph idx="1"/>
          </p:nvPr>
        </p:nvSpPr>
        <p:spPr/>
        <p:txBody>
          <a:bodyPr/>
          <a:lstStyle/>
          <a:p>
            <a:r>
              <a:rPr lang="en-US" dirty="0" smtClean="0"/>
              <a:t>Food manufacturers with sales greater than $10 million have until July 26, 2018 to comply.</a:t>
            </a:r>
          </a:p>
          <a:p>
            <a:r>
              <a:rPr lang="en-US" dirty="0" smtClean="0"/>
              <a:t>Those with sales less than $10 million have an additional year.</a:t>
            </a:r>
            <a:endParaRPr lang="en-US" dirty="0"/>
          </a:p>
        </p:txBody>
      </p:sp>
    </p:spTree>
    <p:extLst>
      <p:ext uri="{BB962C8B-B14F-4D97-AF65-F5344CB8AC3E}">
        <p14:creationId xmlns:p14="http://schemas.microsoft.com/office/powerpoint/2010/main" val="136827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Serving Sizes</a:t>
            </a:r>
            <a:endParaRPr lang="en-US" dirty="0"/>
          </a:p>
        </p:txBody>
      </p:sp>
      <p:sp>
        <p:nvSpPr>
          <p:cNvPr id="3" name="Content Placeholder 2"/>
          <p:cNvSpPr>
            <a:spLocks noGrp="1"/>
          </p:cNvSpPr>
          <p:nvPr>
            <p:ph idx="1"/>
          </p:nvPr>
        </p:nvSpPr>
        <p:spPr/>
        <p:txBody>
          <a:bodyPr/>
          <a:lstStyle/>
          <a:p>
            <a:r>
              <a:rPr lang="en-US" dirty="0" smtClean="0"/>
              <a:t>Federal law now requires that serving sizes be based on amounts of food and beverages that people are actually eating, not what they should be eating. This is called Reference Amounts Customarily Consumed (RACC). </a:t>
            </a:r>
          </a:p>
        </p:txBody>
      </p:sp>
    </p:spTree>
    <p:extLst>
      <p:ext uri="{BB962C8B-B14F-4D97-AF65-F5344CB8AC3E}">
        <p14:creationId xmlns:p14="http://schemas.microsoft.com/office/powerpoint/2010/main" val="2305051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Ice cream: old serving size- ½ cup; new serving size- 2/3 cup</a:t>
            </a:r>
          </a:p>
          <a:p>
            <a:r>
              <a:rPr lang="en-US" dirty="0" smtClean="0"/>
              <a:t>Yogurt: old serving size- 8 ounces; new serving size- 6 ounces</a:t>
            </a:r>
          </a:p>
          <a:p>
            <a:r>
              <a:rPr lang="en-US" dirty="0" smtClean="0"/>
              <a:t>Soda: old serving size- 8 ounces; new serving size- 12 ounces (Note: labels on 20-ounce bottles will state servings per container as one serving, because most people consume a bottle in one sitting).</a:t>
            </a:r>
            <a:endParaRPr lang="en-US" dirty="0"/>
          </a:p>
        </p:txBody>
      </p:sp>
    </p:spTree>
    <p:extLst>
      <p:ext uri="{BB962C8B-B14F-4D97-AF65-F5344CB8AC3E}">
        <p14:creationId xmlns:p14="http://schemas.microsoft.com/office/powerpoint/2010/main" val="173239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Calories</a:t>
            </a:r>
            <a:endParaRPr lang="en-US" dirty="0"/>
          </a:p>
        </p:txBody>
      </p:sp>
      <p:sp>
        <p:nvSpPr>
          <p:cNvPr id="3" name="Content Placeholder 2"/>
          <p:cNvSpPr>
            <a:spLocks noGrp="1"/>
          </p:cNvSpPr>
          <p:nvPr>
            <p:ph idx="1"/>
          </p:nvPr>
        </p:nvSpPr>
        <p:spPr/>
        <p:txBody>
          <a:bodyPr/>
          <a:lstStyle/>
          <a:p>
            <a:r>
              <a:rPr lang="en-US" dirty="0" smtClean="0"/>
              <a:t>Calories from fat no longer appears. This change is due to the fact that current nutrition research states the </a:t>
            </a:r>
            <a:r>
              <a:rPr lang="en-US" i="1" dirty="0" smtClean="0"/>
              <a:t>type</a:t>
            </a:r>
            <a:r>
              <a:rPr lang="en-US" dirty="0" smtClean="0"/>
              <a:t> of fat is more important than the </a:t>
            </a:r>
            <a:r>
              <a:rPr lang="en-US" i="1" dirty="0" smtClean="0"/>
              <a:t>amount</a:t>
            </a:r>
            <a:r>
              <a:rPr lang="en-US" dirty="0" smtClean="0"/>
              <a:t> of fat.</a:t>
            </a:r>
          </a:p>
          <a:p>
            <a:pPr lvl="1"/>
            <a:r>
              <a:rPr lang="en-US" dirty="0" smtClean="0"/>
              <a:t>For example, foods that are not low in total fat, but have lots of mono- and </a:t>
            </a:r>
            <a:r>
              <a:rPr lang="en-US" dirty="0" err="1" smtClean="0"/>
              <a:t>polyun</a:t>
            </a:r>
            <a:r>
              <a:rPr lang="en-US" dirty="0" smtClean="0"/>
              <a:t>-saturated fats may be considered “healthy” (think, avocados</a:t>
            </a:r>
            <a:r>
              <a:rPr lang="mr-IN" dirty="0" smtClean="0"/>
              <a:t>…</a:t>
            </a:r>
            <a:r>
              <a:rPr lang="en-US" dirty="0" smtClean="0"/>
              <a:t>). </a:t>
            </a:r>
            <a:endParaRPr lang="en-US" dirty="0"/>
          </a:p>
        </p:txBody>
      </p:sp>
    </p:spTree>
    <p:extLst>
      <p:ext uri="{BB962C8B-B14F-4D97-AF65-F5344CB8AC3E}">
        <p14:creationId xmlns:p14="http://schemas.microsoft.com/office/powerpoint/2010/main" val="1571785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Percent </a:t>
            </a:r>
            <a:r>
              <a:rPr lang="en-US" dirty="0"/>
              <a:t>D</a:t>
            </a:r>
            <a:r>
              <a:rPr lang="en-US" dirty="0" smtClean="0"/>
              <a:t>aily Values (%DV)</a:t>
            </a:r>
            <a:endParaRPr lang="en-US" dirty="0"/>
          </a:p>
        </p:txBody>
      </p:sp>
      <p:sp>
        <p:nvSpPr>
          <p:cNvPr id="3" name="Content Placeholder 2"/>
          <p:cNvSpPr>
            <a:spLocks noGrp="1"/>
          </p:cNvSpPr>
          <p:nvPr>
            <p:ph idx="1"/>
          </p:nvPr>
        </p:nvSpPr>
        <p:spPr>
          <a:xfrm>
            <a:off x="900112" y="2133601"/>
            <a:ext cx="7345363" cy="4300344"/>
          </a:xfrm>
        </p:spPr>
        <p:txBody>
          <a:bodyPr>
            <a:normAutofit/>
          </a:bodyPr>
          <a:lstStyle/>
          <a:p>
            <a:r>
              <a:rPr lang="en-US" dirty="0" smtClean="0"/>
              <a:t>Updated to reflect the following changes in dietary recommendations (per 2,000 calorie diet).</a:t>
            </a:r>
          </a:p>
          <a:p>
            <a:pPr lvl="1"/>
            <a:r>
              <a:rPr lang="en-US" dirty="0" smtClean="0"/>
              <a:t>Total fat: increased from 30-35% of total calories (65g to 78g).</a:t>
            </a:r>
          </a:p>
          <a:p>
            <a:pPr lvl="1"/>
            <a:r>
              <a:rPr lang="en-US" dirty="0" smtClean="0"/>
              <a:t>Total carbohydrate: decreased from 300g to 275g</a:t>
            </a:r>
          </a:p>
          <a:p>
            <a:pPr lvl="1"/>
            <a:r>
              <a:rPr lang="en-US" dirty="0" smtClean="0"/>
              <a:t>Dietary fiber: increased from 25g to 28g</a:t>
            </a:r>
          </a:p>
          <a:p>
            <a:pPr lvl="1"/>
            <a:r>
              <a:rPr lang="en-US" dirty="0" smtClean="0"/>
              <a:t>Sodium: decreased from 2,400mg to 2,300mg</a:t>
            </a:r>
          </a:p>
          <a:p>
            <a:pPr lvl="1"/>
            <a:r>
              <a:rPr lang="en-US" dirty="0" smtClean="0"/>
              <a:t>Potassium: increased from 1,000mg to 1,300 mg</a:t>
            </a:r>
          </a:p>
          <a:p>
            <a:pPr lvl="1"/>
            <a:r>
              <a:rPr lang="en-US" dirty="0" smtClean="0"/>
              <a:t>Vitamin D: increased from 10 micrograms to 20 micrograms (400 IC to 800 IU)</a:t>
            </a:r>
            <a:endParaRPr lang="en-US" dirty="0"/>
          </a:p>
        </p:txBody>
      </p:sp>
    </p:spTree>
    <p:extLst>
      <p:ext uri="{BB962C8B-B14F-4D97-AF65-F5344CB8AC3E}">
        <p14:creationId xmlns:p14="http://schemas.microsoft.com/office/powerpoint/2010/main" val="1782914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Added Sugars</a:t>
            </a:r>
            <a:endParaRPr lang="en-US" dirty="0"/>
          </a:p>
        </p:txBody>
      </p:sp>
      <p:sp>
        <p:nvSpPr>
          <p:cNvPr id="3" name="Content Placeholder 2"/>
          <p:cNvSpPr>
            <a:spLocks noGrp="1"/>
          </p:cNvSpPr>
          <p:nvPr>
            <p:ph idx="1"/>
          </p:nvPr>
        </p:nvSpPr>
        <p:spPr/>
        <p:txBody>
          <a:bodyPr/>
          <a:lstStyle/>
          <a:p>
            <a:r>
              <a:rPr lang="en-US" dirty="0" smtClean="0"/>
              <a:t>The amount of added sugars a food contains will now be identified on the nutrition label.</a:t>
            </a:r>
          </a:p>
          <a:p>
            <a:pPr marL="571500" lvl="2" indent="-342900">
              <a:spcBef>
                <a:spcPts val="2000"/>
              </a:spcBef>
            </a:pPr>
            <a:r>
              <a:rPr lang="en-US" dirty="0"/>
              <a:t>This is because consuming foods high in added sugars decreases the amount of nutrient-dense foods consumed AND increases total calories consumed</a:t>
            </a:r>
            <a:r>
              <a:rPr lang="en-US" dirty="0" smtClean="0"/>
              <a:t>.</a:t>
            </a:r>
          </a:p>
          <a:p>
            <a:r>
              <a:rPr lang="en-US" dirty="0" smtClean="0"/>
              <a:t>Diets lower in sugar are associated with reduced risk of heart disease.</a:t>
            </a:r>
          </a:p>
        </p:txBody>
      </p:sp>
    </p:spTree>
    <p:extLst>
      <p:ext uri="{BB962C8B-B14F-4D97-AF65-F5344CB8AC3E}">
        <p14:creationId xmlns:p14="http://schemas.microsoft.com/office/powerpoint/2010/main" val="2916145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Added Sugars Cont.</a:t>
            </a:r>
            <a:endParaRPr lang="en-US" dirty="0"/>
          </a:p>
        </p:txBody>
      </p:sp>
      <p:sp>
        <p:nvSpPr>
          <p:cNvPr id="3" name="Content Placeholder 2"/>
          <p:cNvSpPr>
            <a:spLocks noGrp="1"/>
          </p:cNvSpPr>
          <p:nvPr>
            <p:ph idx="1"/>
          </p:nvPr>
        </p:nvSpPr>
        <p:spPr/>
        <p:txBody>
          <a:bodyPr/>
          <a:lstStyle/>
          <a:p>
            <a:r>
              <a:rPr lang="en-US" dirty="0" smtClean="0"/>
              <a:t>The wording “Includes X g Added Sugars” is used to make it clear that added sugars represent only a portion of the “Total Sugars” a food naturally contains.</a:t>
            </a:r>
          </a:p>
          <a:p>
            <a:r>
              <a:rPr lang="en-US" dirty="0" smtClean="0"/>
              <a:t>The amount of total sugars includes both added and naturally occurring sugars.</a:t>
            </a:r>
          </a:p>
          <a:p>
            <a:r>
              <a:rPr lang="en-US" dirty="0" smtClean="0"/>
              <a:t>For example, milk contains a lot of “Total Sugars” due to the lactose which naturally occurs in milk, but contains no </a:t>
            </a:r>
            <a:r>
              <a:rPr lang="en-US" i="1" dirty="0" smtClean="0"/>
              <a:t>added</a:t>
            </a:r>
            <a:r>
              <a:rPr lang="en-US" dirty="0" smtClean="0"/>
              <a:t> sugars.</a:t>
            </a:r>
            <a:endParaRPr lang="en-US" dirty="0"/>
          </a:p>
        </p:txBody>
      </p:sp>
    </p:spTree>
    <p:extLst>
      <p:ext uri="{BB962C8B-B14F-4D97-AF65-F5344CB8AC3E}">
        <p14:creationId xmlns:p14="http://schemas.microsoft.com/office/powerpoint/2010/main" val="2609212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60</TotalTime>
  <Words>1202</Words>
  <Application>Microsoft Macintosh PowerPoint</Application>
  <PresentationFormat>On-screen Show (4:3)</PresentationFormat>
  <Paragraphs>83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Capital</vt:lpstr>
      <vt:lpstr>Reading Food Labels</vt:lpstr>
      <vt:lpstr>Updates</vt:lpstr>
      <vt:lpstr>Compliancy</vt:lpstr>
      <vt:lpstr>Serving Sizes</vt:lpstr>
      <vt:lpstr>Examples</vt:lpstr>
      <vt:lpstr>Calories</vt:lpstr>
      <vt:lpstr>Percent Daily Values (%DV)</vt:lpstr>
      <vt:lpstr>Added Sugars</vt:lpstr>
      <vt:lpstr>Added Sugars Cont.</vt:lpstr>
      <vt:lpstr>Added Sugars Cont.</vt:lpstr>
      <vt:lpstr>Sugar and % DV</vt:lpstr>
      <vt:lpstr>Nutrients of Concern</vt:lpstr>
      <vt:lpstr>Nutrients of Concern Cont.</vt:lpstr>
      <vt:lpstr>Footnote</vt:lpstr>
      <vt:lpstr>PowerPoint Presentation</vt:lpstr>
      <vt:lpstr>Let’s check in…</vt:lpstr>
      <vt:lpstr>Who?</vt:lpstr>
      <vt:lpstr>When?</vt:lpstr>
      <vt:lpstr>What?</vt:lpstr>
      <vt:lpstr>Where?</vt:lpstr>
      <vt:lpstr>Why?</vt:lpstr>
      <vt:lpstr>Now, time for some follow up!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Food Labels</dc:title>
  <dc:creator>S</dc:creator>
  <cp:lastModifiedBy>S</cp:lastModifiedBy>
  <cp:revision>12</cp:revision>
  <dcterms:created xsi:type="dcterms:W3CDTF">2018-01-26T20:42:51Z</dcterms:created>
  <dcterms:modified xsi:type="dcterms:W3CDTF">2018-01-26T21:43:28Z</dcterms:modified>
</cp:coreProperties>
</file>